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5" r:id="rId1"/>
  </p:sldMasterIdLst>
  <p:notesMasterIdLst>
    <p:notesMasterId r:id="rId40"/>
  </p:notesMasterIdLst>
  <p:sldIdLst>
    <p:sldId id="257" r:id="rId2"/>
    <p:sldId id="258" r:id="rId3"/>
    <p:sldId id="266" r:id="rId4"/>
    <p:sldId id="259" r:id="rId5"/>
    <p:sldId id="267" r:id="rId6"/>
    <p:sldId id="268" r:id="rId7"/>
    <p:sldId id="260" r:id="rId8"/>
    <p:sldId id="261" r:id="rId9"/>
    <p:sldId id="262" r:id="rId10"/>
    <p:sldId id="263" r:id="rId11"/>
    <p:sldId id="264" r:id="rId12"/>
    <p:sldId id="269" r:id="rId13"/>
    <p:sldId id="270" r:id="rId14"/>
    <p:sldId id="271" r:id="rId15"/>
    <p:sldId id="272" r:id="rId16"/>
    <p:sldId id="274" r:id="rId17"/>
    <p:sldId id="297" r:id="rId18"/>
    <p:sldId id="273" r:id="rId19"/>
    <p:sldId id="275" r:id="rId20"/>
    <p:sldId id="278" r:id="rId21"/>
    <p:sldId id="279" r:id="rId22"/>
    <p:sldId id="280" r:id="rId23"/>
    <p:sldId id="281" r:id="rId24"/>
    <p:sldId id="282" r:id="rId25"/>
    <p:sldId id="283" r:id="rId26"/>
    <p:sldId id="284" r:id="rId27"/>
    <p:sldId id="285" r:id="rId28"/>
    <p:sldId id="286" r:id="rId29"/>
    <p:sldId id="287" r:id="rId30"/>
    <p:sldId id="296" r:id="rId31"/>
    <p:sldId id="288" r:id="rId32"/>
    <p:sldId id="289" r:id="rId33"/>
    <p:sldId id="290" r:id="rId34"/>
    <p:sldId id="292" r:id="rId35"/>
    <p:sldId id="293" r:id="rId36"/>
    <p:sldId id="294" r:id="rId37"/>
    <p:sldId id="265" r:id="rId38"/>
    <p:sldId id="29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rkun HACILAR" initials="OH" lastIdx="3" clrIdx="0">
    <p:extLst>
      <p:ext uri="{19B8F6BF-5375-455C-9EA6-DF929625EA0E}">
        <p15:presenceInfo xmlns:p15="http://schemas.microsoft.com/office/powerpoint/2012/main" userId="e2497640dc6bdd7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60"/>
  </p:normalViewPr>
  <p:slideViewPr>
    <p:cSldViewPr snapToGrid="0">
      <p:cViewPr varScale="1">
        <p:scale>
          <a:sx n="109" d="100"/>
          <a:sy n="109" d="100"/>
        </p:scale>
        <p:origin x="61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5AE2C1-E866-4DB2-BA32-9BF907C07E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7E4B7BC-E875-4FD4-9F05-315B990FC78F}">
      <dgm:prSet/>
      <dgm:spPr/>
      <dgm:t>
        <a:bodyPr/>
        <a:lstStyle/>
        <a:p>
          <a:r>
            <a:rPr lang="tr-TR" dirty="0"/>
            <a:t>Ad-</a:t>
          </a:r>
          <a:r>
            <a:rPr lang="tr-TR" dirty="0" err="1"/>
            <a:t>free</a:t>
          </a:r>
          <a:r>
            <a:rPr lang="tr-TR" dirty="0"/>
            <a:t> Application Design</a:t>
          </a:r>
          <a:endParaRPr lang="en-US" dirty="0"/>
        </a:p>
      </dgm:t>
    </dgm:pt>
    <dgm:pt modelId="{81D632FE-1650-4AD0-ABFB-73B5104FFB97}" type="parTrans" cxnId="{9F01C82D-8B68-4911-A84F-BC2877A14399}">
      <dgm:prSet/>
      <dgm:spPr/>
      <dgm:t>
        <a:bodyPr/>
        <a:lstStyle/>
        <a:p>
          <a:endParaRPr lang="en-US"/>
        </a:p>
      </dgm:t>
    </dgm:pt>
    <dgm:pt modelId="{2F0749A7-A239-4DAC-B73A-7E2E67277072}" type="sibTrans" cxnId="{9F01C82D-8B68-4911-A84F-BC2877A14399}">
      <dgm:prSet/>
      <dgm:spPr/>
      <dgm:t>
        <a:bodyPr/>
        <a:lstStyle/>
        <a:p>
          <a:endParaRPr lang="en-US"/>
        </a:p>
      </dgm:t>
    </dgm:pt>
    <dgm:pt modelId="{45DF3E58-A2FD-41FB-AD2A-369EFC8D399D}">
      <dgm:prSet/>
      <dgm:spPr/>
      <dgm:t>
        <a:bodyPr/>
        <a:lstStyle/>
        <a:p>
          <a:r>
            <a:rPr lang="tr-TR" dirty="0" err="1"/>
            <a:t>Easy</a:t>
          </a:r>
          <a:r>
            <a:rPr lang="tr-TR" dirty="0"/>
            <a:t> </a:t>
          </a:r>
          <a:r>
            <a:rPr lang="tr-TR" dirty="0" err="1"/>
            <a:t>Interface</a:t>
          </a:r>
          <a:endParaRPr lang="en-US" dirty="0"/>
        </a:p>
      </dgm:t>
    </dgm:pt>
    <dgm:pt modelId="{9ABF5D49-85EA-441E-BA3F-20B3E6C7EEAE}" type="parTrans" cxnId="{F26E0725-DBB0-4415-B9A8-ADD34CAA5F21}">
      <dgm:prSet/>
      <dgm:spPr/>
      <dgm:t>
        <a:bodyPr/>
        <a:lstStyle/>
        <a:p>
          <a:endParaRPr lang="en-US"/>
        </a:p>
      </dgm:t>
    </dgm:pt>
    <dgm:pt modelId="{11B94F39-6678-4FC6-A4A6-DDF1F4746ECB}" type="sibTrans" cxnId="{F26E0725-DBB0-4415-B9A8-ADD34CAA5F21}">
      <dgm:prSet/>
      <dgm:spPr/>
      <dgm:t>
        <a:bodyPr/>
        <a:lstStyle/>
        <a:p>
          <a:endParaRPr lang="en-US"/>
        </a:p>
      </dgm:t>
    </dgm:pt>
    <dgm:pt modelId="{8B30516D-582F-4329-A88B-FFE9A77299EA}">
      <dgm:prSet/>
      <dgm:spPr/>
      <dgm:t>
        <a:bodyPr/>
        <a:lstStyle/>
        <a:p>
          <a:r>
            <a:rPr lang="tr-TR" dirty="0" err="1"/>
            <a:t>Fast</a:t>
          </a:r>
          <a:r>
            <a:rPr lang="tr-TR" dirty="0"/>
            <a:t> Access</a:t>
          </a:r>
          <a:endParaRPr lang="en-US" dirty="0"/>
        </a:p>
      </dgm:t>
    </dgm:pt>
    <dgm:pt modelId="{BDDA881A-EB8F-4E6A-8EE2-8D839D346439}" type="parTrans" cxnId="{C6FA8132-3345-4891-8AE8-76217A648B73}">
      <dgm:prSet/>
      <dgm:spPr/>
      <dgm:t>
        <a:bodyPr/>
        <a:lstStyle/>
        <a:p>
          <a:endParaRPr lang="en-US"/>
        </a:p>
      </dgm:t>
    </dgm:pt>
    <dgm:pt modelId="{56F7CD01-829D-4CC3-87B4-E6F1CC59772E}" type="sibTrans" cxnId="{C6FA8132-3345-4891-8AE8-76217A648B73}">
      <dgm:prSet/>
      <dgm:spPr/>
      <dgm:t>
        <a:bodyPr/>
        <a:lstStyle/>
        <a:p>
          <a:endParaRPr lang="en-US"/>
        </a:p>
      </dgm:t>
    </dgm:pt>
    <dgm:pt modelId="{C4458103-BD12-4E6B-8197-F4706506E287}">
      <dgm:prSet/>
      <dgm:spPr/>
      <dgm:t>
        <a:bodyPr/>
        <a:lstStyle/>
        <a:p>
          <a:r>
            <a:rPr lang="tr-TR"/>
            <a:t>Reliability</a:t>
          </a:r>
          <a:endParaRPr lang="en-US"/>
        </a:p>
      </dgm:t>
    </dgm:pt>
    <dgm:pt modelId="{CEF1D8B6-B707-44AD-841D-3A5256DFB9AC}" type="parTrans" cxnId="{C57A8198-CA51-492D-97A1-91316959C3F2}">
      <dgm:prSet/>
      <dgm:spPr/>
      <dgm:t>
        <a:bodyPr/>
        <a:lstStyle/>
        <a:p>
          <a:endParaRPr lang="en-US"/>
        </a:p>
      </dgm:t>
    </dgm:pt>
    <dgm:pt modelId="{4B6FD8B8-D32C-4AED-B4E6-EFD84051737B}" type="sibTrans" cxnId="{C57A8198-CA51-492D-97A1-91316959C3F2}">
      <dgm:prSet/>
      <dgm:spPr/>
      <dgm:t>
        <a:bodyPr/>
        <a:lstStyle/>
        <a:p>
          <a:endParaRPr lang="en-US"/>
        </a:p>
      </dgm:t>
    </dgm:pt>
    <dgm:pt modelId="{5DBA9AFE-DF68-40FF-B9DB-F9D754BD661F}">
      <dgm:prSet/>
      <dgm:spPr/>
      <dgm:t>
        <a:bodyPr/>
        <a:lstStyle/>
        <a:p>
          <a:r>
            <a:rPr lang="tr-TR" dirty="0" err="1"/>
            <a:t>Cheap</a:t>
          </a:r>
          <a:r>
            <a:rPr lang="tr-TR" dirty="0"/>
            <a:t> </a:t>
          </a:r>
          <a:r>
            <a:rPr lang="tr-TR" dirty="0" err="1"/>
            <a:t>cost</a:t>
          </a:r>
          <a:endParaRPr lang="en-US" dirty="0"/>
        </a:p>
      </dgm:t>
    </dgm:pt>
    <dgm:pt modelId="{19118299-2095-4909-9D82-C60F24B5E79F}" type="parTrans" cxnId="{E1259546-F0BC-46A0-80B5-D15A9F769EAA}">
      <dgm:prSet/>
      <dgm:spPr/>
      <dgm:t>
        <a:bodyPr/>
        <a:lstStyle/>
        <a:p>
          <a:endParaRPr lang="en-US"/>
        </a:p>
      </dgm:t>
    </dgm:pt>
    <dgm:pt modelId="{4EB2259B-456F-4EDC-9A79-650F07055334}" type="sibTrans" cxnId="{E1259546-F0BC-46A0-80B5-D15A9F769EAA}">
      <dgm:prSet/>
      <dgm:spPr/>
      <dgm:t>
        <a:bodyPr/>
        <a:lstStyle/>
        <a:p>
          <a:endParaRPr lang="en-US"/>
        </a:p>
      </dgm:t>
    </dgm:pt>
    <dgm:pt modelId="{8EC80080-16B3-45EE-8FEA-BD66C1DE7080}" type="pres">
      <dgm:prSet presAssocID="{FB5AE2C1-E866-4DB2-BA32-9BF907C07E70}" presName="root" presStyleCnt="0">
        <dgm:presLayoutVars>
          <dgm:dir/>
          <dgm:resizeHandles val="exact"/>
        </dgm:presLayoutVars>
      </dgm:prSet>
      <dgm:spPr/>
      <dgm:t>
        <a:bodyPr/>
        <a:lstStyle/>
        <a:p>
          <a:endParaRPr lang="tr-TR"/>
        </a:p>
      </dgm:t>
    </dgm:pt>
    <dgm:pt modelId="{B198B281-BC4A-4D74-8E89-54020380781A}" type="pres">
      <dgm:prSet presAssocID="{A7E4B7BC-E875-4FD4-9F05-315B990FC78F}" presName="compNode" presStyleCnt="0"/>
      <dgm:spPr/>
    </dgm:pt>
    <dgm:pt modelId="{80ACC189-8D77-43F3-A1DD-7A84B4FFE241}" type="pres">
      <dgm:prSet presAssocID="{A7E4B7BC-E875-4FD4-9F05-315B990FC78F}" presName="bgRect" presStyleLbl="bgShp" presStyleIdx="0" presStyleCnt="5"/>
      <dgm:spPr/>
    </dgm:pt>
    <dgm:pt modelId="{54654D9E-EC4D-4F10-8677-F63C5B00D7D1}" type="pres">
      <dgm:prSet presAssocID="{A7E4B7BC-E875-4FD4-9F05-315B990FC78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tr-TR"/>
        </a:p>
      </dgm:t>
      <dgm:extLst>
        <a:ext uri="{E40237B7-FDA0-4F09-8148-C483321AD2D9}">
          <dgm14:cNvPr xmlns:dgm14="http://schemas.microsoft.com/office/drawing/2010/diagram" id="0" name="" descr="Checkmark"/>
        </a:ext>
      </dgm:extLst>
    </dgm:pt>
    <dgm:pt modelId="{CD35C323-9CDC-4619-A851-EA5EFDDF7C91}" type="pres">
      <dgm:prSet presAssocID="{A7E4B7BC-E875-4FD4-9F05-315B990FC78F}" presName="spaceRect" presStyleCnt="0"/>
      <dgm:spPr/>
    </dgm:pt>
    <dgm:pt modelId="{70F8E19B-E88B-4E52-B00F-F8296C37D206}" type="pres">
      <dgm:prSet presAssocID="{A7E4B7BC-E875-4FD4-9F05-315B990FC78F}" presName="parTx" presStyleLbl="revTx" presStyleIdx="0" presStyleCnt="5">
        <dgm:presLayoutVars>
          <dgm:chMax val="0"/>
          <dgm:chPref val="0"/>
        </dgm:presLayoutVars>
      </dgm:prSet>
      <dgm:spPr/>
      <dgm:t>
        <a:bodyPr/>
        <a:lstStyle/>
        <a:p>
          <a:endParaRPr lang="tr-TR"/>
        </a:p>
      </dgm:t>
    </dgm:pt>
    <dgm:pt modelId="{CF685534-28C4-4102-8DBA-01E6422DBF98}" type="pres">
      <dgm:prSet presAssocID="{2F0749A7-A239-4DAC-B73A-7E2E67277072}" presName="sibTrans" presStyleCnt="0"/>
      <dgm:spPr/>
    </dgm:pt>
    <dgm:pt modelId="{2B8A13E9-E488-405C-ABC1-F609D4064363}" type="pres">
      <dgm:prSet presAssocID="{45DF3E58-A2FD-41FB-AD2A-369EFC8D399D}" presName="compNode" presStyleCnt="0"/>
      <dgm:spPr/>
    </dgm:pt>
    <dgm:pt modelId="{EA73575D-8DBB-411B-8FEB-AA2CF0B3AE77}" type="pres">
      <dgm:prSet presAssocID="{45DF3E58-A2FD-41FB-AD2A-369EFC8D399D}" presName="bgRect" presStyleLbl="bgShp" presStyleIdx="1" presStyleCnt="5"/>
      <dgm:spPr/>
    </dgm:pt>
    <dgm:pt modelId="{388E8357-DE16-4DF4-AF87-7E7071AA073D}" type="pres">
      <dgm:prSet presAssocID="{45DF3E58-A2FD-41FB-AD2A-369EFC8D399D}" presName="iconRect" presStyleLbl="node1" presStyleIdx="1" presStyleCnt="5"/>
      <dgm:spPr>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tr-TR"/>
        </a:p>
      </dgm:t>
      <dgm:extLst>
        <a:ext uri="{E40237B7-FDA0-4F09-8148-C483321AD2D9}">
          <dgm14:cNvPr xmlns:dgm14="http://schemas.microsoft.com/office/drawing/2010/diagram" id="0" name="" descr="Smart Phone"/>
        </a:ext>
      </dgm:extLst>
    </dgm:pt>
    <dgm:pt modelId="{06062F4A-9257-4FB2-9148-D4093DBD14CC}" type="pres">
      <dgm:prSet presAssocID="{45DF3E58-A2FD-41FB-AD2A-369EFC8D399D}" presName="spaceRect" presStyleCnt="0"/>
      <dgm:spPr/>
    </dgm:pt>
    <dgm:pt modelId="{7BC2A6AF-591E-408D-A956-194A506D1204}" type="pres">
      <dgm:prSet presAssocID="{45DF3E58-A2FD-41FB-AD2A-369EFC8D399D}" presName="parTx" presStyleLbl="revTx" presStyleIdx="1" presStyleCnt="5">
        <dgm:presLayoutVars>
          <dgm:chMax val="0"/>
          <dgm:chPref val="0"/>
        </dgm:presLayoutVars>
      </dgm:prSet>
      <dgm:spPr/>
      <dgm:t>
        <a:bodyPr/>
        <a:lstStyle/>
        <a:p>
          <a:endParaRPr lang="tr-TR"/>
        </a:p>
      </dgm:t>
    </dgm:pt>
    <dgm:pt modelId="{D0AD743F-F35E-42AC-8C37-11F2CF6D355B}" type="pres">
      <dgm:prSet presAssocID="{11B94F39-6678-4FC6-A4A6-DDF1F4746ECB}" presName="sibTrans" presStyleCnt="0"/>
      <dgm:spPr/>
    </dgm:pt>
    <dgm:pt modelId="{F0023FCA-4E7C-451D-97C4-DA545F0A791A}" type="pres">
      <dgm:prSet presAssocID="{8B30516D-582F-4329-A88B-FFE9A77299EA}" presName="compNode" presStyleCnt="0"/>
      <dgm:spPr/>
    </dgm:pt>
    <dgm:pt modelId="{ACDFBD3B-BCFD-45DF-B267-A82E928186E2}" type="pres">
      <dgm:prSet presAssocID="{8B30516D-582F-4329-A88B-FFE9A77299EA}" presName="bgRect" presStyleLbl="bgShp" presStyleIdx="2" presStyleCnt="5"/>
      <dgm:spPr/>
    </dgm:pt>
    <dgm:pt modelId="{C6B5C49F-B589-4F1F-B4BA-509AB5C07436}" type="pres">
      <dgm:prSet presAssocID="{8B30516D-582F-4329-A88B-FFE9A77299EA}" presName="iconRect" presStyleLbl="node1" presStyleIdx="2" presStyleCnt="5"/>
      <dgm:spPr>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a:noFill/>
        </a:ln>
      </dgm:spPr>
      <dgm:t>
        <a:bodyPr/>
        <a:lstStyle/>
        <a:p>
          <a:endParaRPr lang="tr-TR"/>
        </a:p>
      </dgm:t>
      <dgm:extLst>
        <a:ext uri="{E40237B7-FDA0-4F09-8148-C483321AD2D9}">
          <dgm14:cNvPr xmlns:dgm14="http://schemas.microsoft.com/office/drawing/2010/diagram" id="0" name="" descr="Run"/>
        </a:ext>
      </dgm:extLst>
    </dgm:pt>
    <dgm:pt modelId="{1E2DEBDE-9125-4957-8783-3E5B9FAD03A6}" type="pres">
      <dgm:prSet presAssocID="{8B30516D-582F-4329-A88B-FFE9A77299EA}" presName="spaceRect" presStyleCnt="0"/>
      <dgm:spPr/>
    </dgm:pt>
    <dgm:pt modelId="{0A59AB9D-0A2F-4481-9CC7-BC180C299BBD}" type="pres">
      <dgm:prSet presAssocID="{8B30516D-582F-4329-A88B-FFE9A77299EA}" presName="parTx" presStyleLbl="revTx" presStyleIdx="2" presStyleCnt="5">
        <dgm:presLayoutVars>
          <dgm:chMax val="0"/>
          <dgm:chPref val="0"/>
        </dgm:presLayoutVars>
      </dgm:prSet>
      <dgm:spPr/>
      <dgm:t>
        <a:bodyPr/>
        <a:lstStyle/>
        <a:p>
          <a:endParaRPr lang="tr-TR"/>
        </a:p>
      </dgm:t>
    </dgm:pt>
    <dgm:pt modelId="{E8753C1C-32E8-4BA4-8631-3C54AE531606}" type="pres">
      <dgm:prSet presAssocID="{56F7CD01-829D-4CC3-87B4-E6F1CC59772E}" presName="sibTrans" presStyleCnt="0"/>
      <dgm:spPr/>
    </dgm:pt>
    <dgm:pt modelId="{EB1DF422-E15E-489F-A149-BA9B19594467}" type="pres">
      <dgm:prSet presAssocID="{C4458103-BD12-4E6B-8197-F4706506E287}" presName="compNode" presStyleCnt="0"/>
      <dgm:spPr/>
    </dgm:pt>
    <dgm:pt modelId="{36DFC354-D6B0-4E84-B316-37C47E7EF982}" type="pres">
      <dgm:prSet presAssocID="{C4458103-BD12-4E6B-8197-F4706506E287}" presName="bgRect" presStyleLbl="bgShp" presStyleIdx="3" presStyleCnt="5"/>
      <dgm:spPr/>
    </dgm:pt>
    <dgm:pt modelId="{37242A09-0354-4ABD-B73B-5DAFF6AAD068}" type="pres">
      <dgm:prSet presAssocID="{C4458103-BD12-4E6B-8197-F4706506E287}" presName="iconRect" presStyleLbl="node1" presStyleIdx="3" presStyleCnt="5"/>
      <dgm:spPr>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a:noFill/>
        </a:ln>
      </dgm:spPr>
      <dgm:t>
        <a:bodyPr/>
        <a:lstStyle/>
        <a:p>
          <a:endParaRPr lang="tr-TR"/>
        </a:p>
      </dgm:t>
      <dgm:extLst>
        <a:ext uri="{E40237B7-FDA0-4F09-8148-C483321AD2D9}">
          <dgm14:cNvPr xmlns:dgm14="http://schemas.microsoft.com/office/drawing/2010/diagram" id="0" name="" descr="Scales of Justice"/>
        </a:ext>
      </dgm:extLst>
    </dgm:pt>
    <dgm:pt modelId="{157C1284-6BA8-433C-A0C0-3C8B8065BCC0}" type="pres">
      <dgm:prSet presAssocID="{C4458103-BD12-4E6B-8197-F4706506E287}" presName="spaceRect" presStyleCnt="0"/>
      <dgm:spPr/>
    </dgm:pt>
    <dgm:pt modelId="{35707C3B-9A53-4666-8754-2101F396AA22}" type="pres">
      <dgm:prSet presAssocID="{C4458103-BD12-4E6B-8197-F4706506E287}" presName="parTx" presStyleLbl="revTx" presStyleIdx="3" presStyleCnt="5">
        <dgm:presLayoutVars>
          <dgm:chMax val="0"/>
          <dgm:chPref val="0"/>
        </dgm:presLayoutVars>
      </dgm:prSet>
      <dgm:spPr/>
      <dgm:t>
        <a:bodyPr/>
        <a:lstStyle/>
        <a:p>
          <a:endParaRPr lang="tr-TR"/>
        </a:p>
      </dgm:t>
    </dgm:pt>
    <dgm:pt modelId="{7A77EDC1-BE24-46C9-A8B0-D053FBC38D13}" type="pres">
      <dgm:prSet presAssocID="{4B6FD8B8-D32C-4AED-B4E6-EFD84051737B}" presName="sibTrans" presStyleCnt="0"/>
      <dgm:spPr/>
    </dgm:pt>
    <dgm:pt modelId="{9BD2502F-402D-4930-BE10-94BB9703CD00}" type="pres">
      <dgm:prSet presAssocID="{5DBA9AFE-DF68-40FF-B9DB-F9D754BD661F}" presName="compNode" presStyleCnt="0"/>
      <dgm:spPr/>
    </dgm:pt>
    <dgm:pt modelId="{ED797164-B8A1-46FF-B2A9-3C2B6D252521}" type="pres">
      <dgm:prSet presAssocID="{5DBA9AFE-DF68-40FF-B9DB-F9D754BD661F}" presName="bgRect" presStyleLbl="bgShp" presStyleIdx="4" presStyleCnt="5"/>
      <dgm:spPr/>
    </dgm:pt>
    <dgm:pt modelId="{447153CE-89D8-463A-A22E-3A569BFC2494}" type="pres">
      <dgm:prSet presAssocID="{5DBA9AFE-DF68-40FF-B9DB-F9D754BD661F}" presName="iconRect" presStyleLbl="node1" presStyleIdx="4" presStyleCnt="5"/>
      <dgm:spPr>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a:noFill/>
        </a:ln>
      </dgm:spPr>
      <dgm:t>
        <a:bodyPr/>
        <a:lstStyle/>
        <a:p>
          <a:endParaRPr lang="tr-TR"/>
        </a:p>
      </dgm:t>
      <dgm:extLst>
        <a:ext uri="{E40237B7-FDA0-4F09-8148-C483321AD2D9}">
          <dgm14:cNvPr xmlns:dgm14="http://schemas.microsoft.com/office/drawing/2010/diagram" id="0" name="" descr="Money"/>
        </a:ext>
      </dgm:extLst>
    </dgm:pt>
    <dgm:pt modelId="{B289C63D-3171-490F-A5D9-1F5E699748CA}" type="pres">
      <dgm:prSet presAssocID="{5DBA9AFE-DF68-40FF-B9DB-F9D754BD661F}" presName="spaceRect" presStyleCnt="0"/>
      <dgm:spPr/>
    </dgm:pt>
    <dgm:pt modelId="{580D8669-B9AB-44B0-B204-1B065A44B491}" type="pres">
      <dgm:prSet presAssocID="{5DBA9AFE-DF68-40FF-B9DB-F9D754BD661F}" presName="parTx" presStyleLbl="revTx" presStyleIdx="4" presStyleCnt="5">
        <dgm:presLayoutVars>
          <dgm:chMax val="0"/>
          <dgm:chPref val="0"/>
        </dgm:presLayoutVars>
      </dgm:prSet>
      <dgm:spPr/>
      <dgm:t>
        <a:bodyPr/>
        <a:lstStyle/>
        <a:p>
          <a:endParaRPr lang="tr-TR"/>
        </a:p>
      </dgm:t>
    </dgm:pt>
  </dgm:ptLst>
  <dgm:cxnLst>
    <dgm:cxn modelId="{AEA5DFE8-720D-4D44-BC66-BFA758740A2E}" type="presOf" srcId="{45DF3E58-A2FD-41FB-AD2A-369EFC8D399D}" destId="{7BC2A6AF-591E-408D-A956-194A506D1204}" srcOrd="0" destOrd="0" presId="urn:microsoft.com/office/officeart/2018/2/layout/IconVerticalSolidList"/>
    <dgm:cxn modelId="{73D8D4E5-7410-42B7-8A54-EBF1AFDD9094}" type="presOf" srcId="{FB5AE2C1-E866-4DB2-BA32-9BF907C07E70}" destId="{8EC80080-16B3-45EE-8FEA-BD66C1DE7080}" srcOrd="0" destOrd="0" presId="urn:microsoft.com/office/officeart/2018/2/layout/IconVerticalSolidList"/>
    <dgm:cxn modelId="{C57A8198-CA51-492D-97A1-91316959C3F2}" srcId="{FB5AE2C1-E866-4DB2-BA32-9BF907C07E70}" destId="{C4458103-BD12-4E6B-8197-F4706506E287}" srcOrd="3" destOrd="0" parTransId="{CEF1D8B6-B707-44AD-841D-3A5256DFB9AC}" sibTransId="{4B6FD8B8-D32C-4AED-B4E6-EFD84051737B}"/>
    <dgm:cxn modelId="{9F01C82D-8B68-4911-A84F-BC2877A14399}" srcId="{FB5AE2C1-E866-4DB2-BA32-9BF907C07E70}" destId="{A7E4B7BC-E875-4FD4-9F05-315B990FC78F}" srcOrd="0" destOrd="0" parTransId="{81D632FE-1650-4AD0-ABFB-73B5104FFB97}" sibTransId="{2F0749A7-A239-4DAC-B73A-7E2E67277072}"/>
    <dgm:cxn modelId="{E1259546-F0BC-46A0-80B5-D15A9F769EAA}" srcId="{FB5AE2C1-E866-4DB2-BA32-9BF907C07E70}" destId="{5DBA9AFE-DF68-40FF-B9DB-F9D754BD661F}" srcOrd="4" destOrd="0" parTransId="{19118299-2095-4909-9D82-C60F24B5E79F}" sibTransId="{4EB2259B-456F-4EDC-9A79-650F07055334}"/>
    <dgm:cxn modelId="{2671EE2D-3314-499B-BF08-9F883B1E082B}" type="presOf" srcId="{A7E4B7BC-E875-4FD4-9F05-315B990FC78F}" destId="{70F8E19B-E88B-4E52-B00F-F8296C37D206}" srcOrd="0" destOrd="0" presId="urn:microsoft.com/office/officeart/2018/2/layout/IconVerticalSolidList"/>
    <dgm:cxn modelId="{C6FA8132-3345-4891-8AE8-76217A648B73}" srcId="{FB5AE2C1-E866-4DB2-BA32-9BF907C07E70}" destId="{8B30516D-582F-4329-A88B-FFE9A77299EA}" srcOrd="2" destOrd="0" parTransId="{BDDA881A-EB8F-4E6A-8EE2-8D839D346439}" sibTransId="{56F7CD01-829D-4CC3-87B4-E6F1CC59772E}"/>
    <dgm:cxn modelId="{F26E0725-DBB0-4415-B9A8-ADD34CAA5F21}" srcId="{FB5AE2C1-E866-4DB2-BA32-9BF907C07E70}" destId="{45DF3E58-A2FD-41FB-AD2A-369EFC8D399D}" srcOrd="1" destOrd="0" parTransId="{9ABF5D49-85EA-441E-BA3F-20B3E6C7EEAE}" sibTransId="{11B94F39-6678-4FC6-A4A6-DDF1F4746ECB}"/>
    <dgm:cxn modelId="{43D9E0ED-B732-4BA2-BD55-3029B6365B6E}" type="presOf" srcId="{C4458103-BD12-4E6B-8197-F4706506E287}" destId="{35707C3B-9A53-4666-8754-2101F396AA22}" srcOrd="0" destOrd="0" presId="urn:microsoft.com/office/officeart/2018/2/layout/IconVerticalSolidList"/>
    <dgm:cxn modelId="{A055BB93-5218-47A9-950E-D857538B7412}" type="presOf" srcId="{8B30516D-582F-4329-A88B-FFE9A77299EA}" destId="{0A59AB9D-0A2F-4481-9CC7-BC180C299BBD}" srcOrd="0" destOrd="0" presId="urn:microsoft.com/office/officeart/2018/2/layout/IconVerticalSolidList"/>
    <dgm:cxn modelId="{6E0EC285-42BB-43AA-B9AA-0BC1A51DDCAC}" type="presOf" srcId="{5DBA9AFE-DF68-40FF-B9DB-F9D754BD661F}" destId="{580D8669-B9AB-44B0-B204-1B065A44B491}" srcOrd="0" destOrd="0" presId="urn:microsoft.com/office/officeart/2018/2/layout/IconVerticalSolidList"/>
    <dgm:cxn modelId="{7BAF7B1D-323D-426D-9EB5-3A1768F59EB8}" type="presParOf" srcId="{8EC80080-16B3-45EE-8FEA-BD66C1DE7080}" destId="{B198B281-BC4A-4D74-8E89-54020380781A}" srcOrd="0" destOrd="0" presId="urn:microsoft.com/office/officeart/2018/2/layout/IconVerticalSolidList"/>
    <dgm:cxn modelId="{EC1FF6D1-6B9F-46A1-B05A-ED7B7944CC55}" type="presParOf" srcId="{B198B281-BC4A-4D74-8E89-54020380781A}" destId="{80ACC189-8D77-43F3-A1DD-7A84B4FFE241}" srcOrd="0" destOrd="0" presId="urn:microsoft.com/office/officeart/2018/2/layout/IconVerticalSolidList"/>
    <dgm:cxn modelId="{66A6AD9C-0932-4CB3-A212-341C77FE03D8}" type="presParOf" srcId="{B198B281-BC4A-4D74-8E89-54020380781A}" destId="{54654D9E-EC4D-4F10-8677-F63C5B00D7D1}" srcOrd="1" destOrd="0" presId="urn:microsoft.com/office/officeart/2018/2/layout/IconVerticalSolidList"/>
    <dgm:cxn modelId="{05596256-1973-4026-848B-C98598A5FB4E}" type="presParOf" srcId="{B198B281-BC4A-4D74-8E89-54020380781A}" destId="{CD35C323-9CDC-4619-A851-EA5EFDDF7C91}" srcOrd="2" destOrd="0" presId="urn:microsoft.com/office/officeart/2018/2/layout/IconVerticalSolidList"/>
    <dgm:cxn modelId="{4F9C60D7-27BC-4DBD-8A93-76848CEC48F5}" type="presParOf" srcId="{B198B281-BC4A-4D74-8E89-54020380781A}" destId="{70F8E19B-E88B-4E52-B00F-F8296C37D206}" srcOrd="3" destOrd="0" presId="urn:microsoft.com/office/officeart/2018/2/layout/IconVerticalSolidList"/>
    <dgm:cxn modelId="{C39E4860-69FA-4954-807E-93B2C73FAEA9}" type="presParOf" srcId="{8EC80080-16B3-45EE-8FEA-BD66C1DE7080}" destId="{CF685534-28C4-4102-8DBA-01E6422DBF98}" srcOrd="1" destOrd="0" presId="urn:microsoft.com/office/officeart/2018/2/layout/IconVerticalSolidList"/>
    <dgm:cxn modelId="{AFDE8464-A689-4E7E-9758-F8F504D36076}" type="presParOf" srcId="{8EC80080-16B3-45EE-8FEA-BD66C1DE7080}" destId="{2B8A13E9-E488-405C-ABC1-F609D4064363}" srcOrd="2" destOrd="0" presId="urn:microsoft.com/office/officeart/2018/2/layout/IconVerticalSolidList"/>
    <dgm:cxn modelId="{8A14D5F6-C842-45D2-8ED8-C14243CD3538}" type="presParOf" srcId="{2B8A13E9-E488-405C-ABC1-F609D4064363}" destId="{EA73575D-8DBB-411B-8FEB-AA2CF0B3AE77}" srcOrd="0" destOrd="0" presId="urn:microsoft.com/office/officeart/2018/2/layout/IconVerticalSolidList"/>
    <dgm:cxn modelId="{09E97A1E-C84B-41C8-BD52-F30C7574B7EE}" type="presParOf" srcId="{2B8A13E9-E488-405C-ABC1-F609D4064363}" destId="{388E8357-DE16-4DF4-AF87-7E7071AA073D}" srcOrd="1" destOrd="0" presId="urn:microsoft.com/office/officeart/2018/2/layout/IconVerticalSolidList"/>
    <dgm:cxn modelId="{AE2CBF26-ED7F-41E2-9E01-CDDCCAD04DC1}" type="presParOf" srcId="{2B8A13E9-E488-405C-ABC1-F609D4064363}" destId="{06062F4A-9257-4FB2-9148-D4093DBD14CC}" srcOrd="2" destOrd="0" presId="urn:microsoft.com/office/officeart/2018/2/layout/IconVerticalSolidList"/>
    <dgm:cxn modelId="{66769E20-AB71-403C-B4ED-B6A0D4F05413}" type="presParOf" srcId="{2B8A13E9-E488-405C-ABC1-F609D4064363}" destId="{7BC2A6AF-591E-408D-A956-194A506D1204}" srcOrd="3" destOrd="0" presId="urn:microsoft.com/office/officeart/2018/2/layout/IconVerticalSolidList"/>
    <dgm:cxn modelId="{37C80FF8-AD32-46C2-B64E-FF4021EE3836}" type="presParOf" srcId="{8EC80080-16B3-45EE-8FEA-BD66C1DE7080}" destId="{D0AD743F-F35E-42AC-8C37-11F2CF6D355B}" srcOrd="3" destOrd="0" presId="urn:microsoft.com/office/officeart/2018/2/layout/IconVerticalSolidList"/>
    <dgm:cxn modelId="{72A4501C-5507-4CFF-B23D-CACAE6C4D542}" type="presParOf" srcId="{8EC80080-16B3-45EE-8FEA-BD66C1DE7080}" destId="{F0023FCA-4E7C-451D-97C4-DA545F0A791A}" srcOrd="4" destOrd="0" presId="urn:microsoft.com/office/officeart/2018/2/layout/IconVerticalSolidList"/>
    <dgm:cxn modelId="{0BF19AF7-A2A8-45D4-BCFE-5F3D9C329F6F}" type="presParOf" srcId="{F0023FCA-4E7C-451D-97C4-DA545F0A791A}" destId="{ACDFBD3B-BCFD-45DF-B267-A82E928186E2}" srcOrd="0" destOrd="0" presId="urn:microsoft.com/office/officeart/2018/2/layout/IconVerticalSolidList"/>
    <dgm:cxn modelId="{2B1EEF08-6B53-48D0-8945-AB5EA384F0D0}" type="presParOf" srcId="{F0023FCA-4E7C-451D-97C4-DA545F0A791A}" destId="{C6B5C49F-B589-4F1F-B4BA-509AB5C07436}" srcOrd="1" destOrd="0" presId="urn:microsoft.com/office/officeart/2018/2/layout/IconVerticalSolidList"/>
    <dgm:cxn modelId="{4BC0C460-044A-43CA-87EA-17D806C4EB58}" type="presParOf" srcId="{F0023FCA-4E7C-451D-97C4-DA545F0A791A}" destId="{1E2DEBDE-9125-4957-8783-3E5B9FAD03A6}" srcOrd="2" destOrd="0" presId="urn:microsoft.com/office/officeart/2018/2/layout/IconVerticalSolidList"/>
    <dgm:cxn modelId="{830AB857-C24C-46C9-A4D1-22E1455298A9}" type="presParOf" srcId="{F0023FCA-4E7C-451D-97C4-DA545F0A791A}" destId="{0A59AB9D-0A2F-4481-9CC7-BC180C299BBD}" srcOrd="3" destOrd="0" presId="urn:microsoft.com/office/officeart/2018/2/layout/IconVerticalSolidList"/>
    <dgm:cxn modelId="{ACF12E92-8B4B-42FD-A5DB-42A3271EC445}" type="presParOf" srcId="{8EC80080-16B3-45EE-8FEA-BD66C1DE7080}" destId="{E8753C1C-32E8-4BA4-8631-3C54AE531606}" srcOrd="5" destOrd="0" presId="urn:microsoft.com/office/officeart/2018/2/layout/IconVerticalSolidList"/>
    <dgm:cxn modelId="{A50FBBF3-F6B7-47BF-A2C8-CF32310B9840}" type="presParOf" srcId="{8EC80080-16B3-45EE-8FEA-BD66C1DE7080}" destId="{EB1DF422-E15E-489F-A149-BA9B19594467}" srcOrd="6" destOrd="0" presId="urn:microsoft.com/office/officeart/2018/2/layout/IconVerticalSolidList"/>
    <dgm:cxn modelId="{CB39059B-41C6-44C9-AFBD-701CD470964B}" type="presParOf" srcId="{EB1DF422-E15E-489F-A149-BA9B19594467}" destId="{36DFC354-D6B0-4E84-B316-37C47E7EF982}" srcOrd="0" destOrd="0" presId="urn:microsoft.com/office/officeart/2018/2/layout/IconVerticalSolidList"/>
    <dgm:cxn modelId="{F867AAC9-4DF4-430C-98D9-9B6AA0D35531}" type="presParOf" srcId="{EB1DF422-E15E-489F-A149-BA9B19594467}" destId="{37242A09-0354-4ABD-B73B-5DAFF6AAD068}" srcOrd="1" destOrd="0" presId="urn:microsoft.com/office/officeart/2018/2/layout/IconVerticalSolidList"/>
    <dgm:cxn modelId="{2282B8BF-20F1-40B6-8B8D-D751F0BF1833}" type="presParOf" srcId="{EB1DF422-E15E-489F-A149-BA9B19594467}" destId="{157C1284-6BA8-433C-A0C0-3C8B8065BCC0}" srcOrd="2" destOrd="0" presId="urn:microsoft.com/office/officeart/2018/2/layout/IconVerticalSolidList"/>
    <dgm:cxn modelId="{B45821DA-3CB2-4BAD-BFE7-49E5AAAFDA12}" type="presParOf" srcId="{EB1DF422-E15E-489F-A149-BA9B19594467}" destId="{35707C3B-9A53-4666-8754-2101F396AA22}" srcOrd="3" destOrd="0" presId="urn:microsoft.com/office/officeart/2018/2/layout/IconVerticalSolidList"/>
    <dgm:cxn modelId="{8EB97E2C-CA60-4237-9110-0866E250590F}" type="presParOf" srcId="{8EC80080-16B3-45EE-8FEA-BD66C1DE7080}" destId="{7A77EDC1-BE24-46C9-A8B0-D053FBC38D13}" srcOrd="7" destOrd="0" presId="urn:microsoft.com/office/officeart/2018/2/layout/IconVerticalSolidList"/>
    <dgm:cxn modelId="{F299517F-B312-48BF-A6B1-E512276545A9}" type="presParOf" srcId="{8EC80080-16B3-45EE-8FEA-BD66C1DE7080}" destId="{9BD2502F-402D-4930-BE10-94BB9703CD00}" srcOrd="8" destOrd="0" presId="urn:microsoft.com/office/officeart/2018/2/layout/IconVerticalSolidList"/>
    <dgm:cxn modelId="{BB25A0B3-3560-48A8-9A15-CB42CA2EE18D}" type="presParOf" srcId="{9BD2502F-402D-4930-BE10-94BB9703CD00}" destId="{ED797164-B8A1-46FF-B2A9-3C2B6D252521}" srcOrd="0" destOrd="0" presId="urn:microsoft.com/office/officeart/2018/2/layout/IconVerticalSolidList"/>
    <dgm:cxn modelId="{623096FF-374A-440E-8DAB-53BE3D0DD510}" type="presParOf" srcId="{9BD2502F-402D-4930-BE10-94BB9703CD00}" destId="{447153CE-89D8-463A-A22E-3A569BFC2494}" srcOrd="1" destOrd="0" presId="urn:microsoft.com/office/officeart/2018/2/layout/IconVerticalSolidList"/>
    <dgm:cxn modelId="{9CEE458C-830B-4C40-90FC-D5551E6A0563}" type="presParOf" srcId="{9BD2502F-402D-4930-BE10-94BB9703CD00}" destId="{B289C63D-3171-490F-A5D9-1F5E699748CA}" srcOrd="2" destOrd="0" presId="urn:microsoft.com/office/officeart/2018/2/layout/IconVerticalSolidList"/>
    <dgm:cxn modelId="{265A4B40-F40E-42B3-8E9D-ABD88D03E1F2}" type="presParOf" srcId="{9BD2502F-402D-4930-BE10-94BB9703CD00}" destId="{580D8669-B9AB-44B0-B204-1B065A44B49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CC189-8D77-43F3-A1DD-7A84B4FFE241}">
      <dsp:nvSpPr>
        <dsp:cNvPr id="0" name=""/>
        <dsp:cNvSpPr/>
      </dsp:nvSpPr>
      <dsp:spPr>
        <a:xfrm>
          <a:off x="0" y="3988"/>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654D9E-EC4D-4F10-8677-F63C5B00D7D1}">
      <dsp:nvSpPr>
        <dsp:cNvPr id="0" name=""/>
        <dsp:cNvSpPr/>
      </dsp:nvSpPr>
      <dsp:spPr>
        <a:xfrm>
          <a:off x="256995" y="195141"/>
          <a:ext cx="467263" cy="4672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F8E19B-E88B-4E52-B00F-F8296C37D206}">
      <dsp:nvSpPr>
        <dsp:cNvPr id="0" name=""/>
        <dsp:cNvSpPr/>
      </dsp:nvSpPr>
      <dsp:spPr>
        <a:xfrm>
          <a:off x="981253" y="3988"/>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lvl="0" algn="l" defTabSz="844550">
            <a:lnSpc>
              <a:spcPct val="90000"/>
            </a:lnSpc>
            <a:spcBef>
              <a:spcPct val="0"/>
            </a:spcBef>
            <a:spcAft>
              <a:spcPct val="35000"/>
            </a:spcAft>
          </a:pPr>
          <a:r>
            <a:rPr lang="tr-TR" sz="1900" kern="1200" dirty="0"/>
            <a:t>Ad-</a:t>
          </a:r>
          <a:r>
            <a:rPr lang="tr-TR" sz="1900" kern="1200" dirty="0" err="1"/>
            <a:t>free</a:t>
          </a:r>
          <a:r>
            <a:rPr lang="tr-TR" sz="1900" kern="1200" dirty="0"/>
            <a:t> Application Design</a:t>
          </a:r>
          <a:endParaRPr lang="en-US" sz="1900" kern="1200" dirty="0"/>
        </a:p>
      </dsp:txBody>
      <dsp:txXfrm>
        <a:off x="981253" y="3988"/>
        <a:ext cx="5511621" cy="849570"/>
      </dsp:txXfrm>
    </dsp:sp>
    <dsp:sp modelId="{EA73575D-8DBB-411B-8FEB-AA2CF0B3AE77}">
      <dsp:nvSpPr>
        <dsp:cNvPr id="0" name=""/>
        <dsp:cNvSpPr/>
      </dsp:nvSpPr>
      <dsp:spPr>
        <a:xfrm>
          <a:off x="0" y="1065951"/>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8E8357-DE16-4DF4-AF87-7E7071AA073D}">
      <dsp:nvSpPr>
        <dsp:cNvPr id="0" name=""/>
        <dsp:cNvSpPr/>
      </dsp:nvSpPr>
      <dsp:spPr>
        <a:xfrm>
          <a:off x="256995" y="1257105"/>
          <a:ext cx="467263" cy="467263"/>
        </a:xfrm>
        <a:prstGeom prst="rect">
          <a:avLst/>
        </a:prstGeom>
        <a:blipFill>
          <a:blip xmlns:r="http://schemas.openxmlformats.org/officeDocument/2006/relationships"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BC2A6AF-591E-408D-A956-194A506D1204}">
      <dsp:nvSpPr>
        <dsp:cNvPr id="0" name=""/>
        <dsp:cNvSpPr/>
      </dsp:nvSpPr>
      <dsp:spPr>
        <a:xfrm>
          <a:off x="981253" y="1065951"/>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lvl="0" algn="l" defTabSz="844550">
            <a:lnSpc>
              <a:spcPct val="90000"/>
            </a:lnSpc>
            <a:spcBef>
              <a:spcPct val="0"/>
            </a:spcBef>
            <a:spcAft>
              <a:spcPct val="35000"/>
            </a:spcAft>
          </a:pPr>
          <a:r>
            <a:rPr lang="tr-TR" sz="1900" kern="1200" dirty="0" err="1"/>
            <a:t>Easy</a:t>
          </a:r>
          <a:r>
            <a:rPr lang="tr-TR" sz="1900" kern="1200" dirty="0"/>
            <a:t> </a:t>
          </a:r>
          <a:r>
            <a:rPr lang="tr-TR" sz="1900" kern="1200" dirty="0" err="1"/>
            <a:t>Interface</a:t>
          </a:r>
          <a:endParaRPr lang="en-US" sz="1900" kern="1200" dirty="0"/>
        </a:p>
      </dsp:txBody>
      <dsp:txXfrm>
        <a:off x="981253" y="1065951"/>
        <a:ext cx="5511621" cy="849570"/>
      </dsp:txXfrm>
    </dsp:sp>
    <dsp:sp modelId="{ACDFBD3B-BCFD-45DF-B267-A82E928186E2}">
      <dsp:nvSpPr>
        <dsp:cNvPr id="0" name=""/>
        <dsp:cNvSpPr/>
      </dsp:nvSpPr>
      <dsp:spPr>
        <a:xfrm>
          <a:off x="0" y="2127914"/>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5C49F-B589-4F1F-B4BA-509AB5C07436}">
      <dsp:nvSpPr>
        <dsp:cNvPr id="0" name=""/>
        <dsp:cNvSpPr/>
      </dsp:nvSpPr>
      <dsp:spPr>
        <a:xfrm>
          <a:off x="256995" y="2319068"/>
          <a:ext cx="467263" cy="467263"/>
        </a:xfrm>
        <a:prstGeom prst="rect">
          <a:avLst/>
        </a:prstGeom>
        <a:blipFill>
          <a:blip xmlns:r="http://schemas.openxmlformats.org/officeDocument/2006/relationships"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A59AB9D-0A2F-4481-9CC7-BC180C299BBD}">
      <dsp:nvSpPr>
        <dsp:cNvPr id="0" name=""/>
        <dsp:cNvSpPr/>
      </dsp:nvSpPr>
      <dsp:spPr>
        <a:xfrm>
          <a:off x="981253" y="2127914"/>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lvl="0" algn="l" defTabSz="844550">
            <a:lnSpc>
              <a:spcPct val="90000"/>
            </a:lnSpc>
            <a:spcBef>
              <a:spcPct val="0"/>
            </a:spcBef>
            <a:spcAft>
              <a:spcPct val="35000"/>
            </a:spcAft>
          </a:pPr>
          <a:r>
            <a:rPr lang="tr-TR" sz="1900" kern="1200" dirty="0" err="1"/>
            <a:t>Fast</a:t>
          </a:r>
          <a:r>
            <a:rPr lang="tr-TR" sz="1900" kern="1200" dirty="0"/>
            <a:t> Access</a:t>
          </a:r>
          <a:endParaRPr lang="en-US" sz="1900" kern="1200" dirty="0"/>
        </a:p>
      </dsp:txBody>
      <dsp:txXfrm>
        <a:off x="981253" y="2127914"/>
        <a:ext cx="5511621" cy="849570"/>
      </dsp:txXfrm>
    </dsp:sp>
    <dsp:sp modelId="{36DFC354-D6B0-4E84-B316-37C47E7EF982}">
      <dsp:nvSpPr>
        <dsp:cNvPr id="0" name=""/>
        <dsp:cNvSpPr/>
      </dsp:nvSpPr>
      <dsp:spPr>
        <a:xfrm>
          <a:off x="0" y="3189877"/>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242A09-0354-4ABD-B73B-5DAFF6AAD068}">
      <dsp:nvSpPr>
        <dsp:cNvPr id="0" name=""/>
        <dsp:cNvSpPr/>
      </dsp:nvSpPr>
      <dsp:spPr>
        <a:xfrm>
          <a:off x="256995" y="3381031"/>
          <a:ext cx="467263" cy="467263"/>
        </a:xfrm>
        <a:prstGeom prst="rect">
          <a:avLst/>
        </a:prstGeom>
        <a:blipFill>
          <a:blip xmlns:r="http://schemas.openxmlformats.org/officeDocument/2006/relationships"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5707C3B-9A53-4666-8754-2101F396AA22}">
      <dsp:nvSpPr>
        <dsp:cNvPr id="0" name=""/>
        <dsp:cNvSpPr/>
      </dsp:nvSpPr>
      <dsp:spPr>
        <a:xfrm>
          <a:off x="981253" y="3189877"/>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lvl="0" algn="l" defTabSz="844550">
            <a:lnSpc>
              <a:spcPct val="90000"/>
            </a:lnSpc>
            <a:spcBef>
              <a:spcPct val="0"/>
            </a:spcBef>
            <a:spcAft>
              <a:spcPct val="35000"/>
            </a:spcAft>
          </a:pPr>
          <a:r>
            <a:rPr lang="tr-TR" sz="1900" kern="1200"/>
            <a:t>Reliability</a:t>
          </a:r>
          <a:endParaRPr lang="en-US" sz="1900" kern="1200"/>
        </a:p>
      </dsp:txBody>
      <dsp:txXfrm>
        <a:off x="981253" y="3189877"/>
        <a:ext cx="5511621" cy="849570"/>
      </dsp:txXfrm>
    </dsp:sp>
    <dsp:sp modelId="{ED797164-B8A1-46FF-B2A9-3C2B6D252521}">
      <dsp:nvSpPr>
        <dsp:cNvPr id="0" name=""/>
        <dsp:cNvSpPr/>
      </dsp:nvSpPr>
      <dsp:spPr>
        <a:xfrm>
          <a:off x="0" y="4251840"/>
          <a:ext cx="6492875" cy="8495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7153CE-89D8-463A-A22E-3A569BFC2494}">
      <dsp:nvSpPr>
        <dsp:cNvPr id="0" name=""/>
        <dsp:cNvSpPr/>
      </dsp:nvSpPr>
      <dsp:spPr>
        <a:xfrm>
          <a:off x="256995" y="4442994"/>
          <a:ext cx="467263" cy="467263"/>
        </a:xfrm>
        <a:prstGeom prst="rect">
          <a:avLst/>
        </a:prstGeom>
        <a:blipFill>
          <a:blip xmlns:r="http://schemas.openxmlformats.org/officeDocument/2006/relationships"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0D8669-B9AB-44B0-B204-1B065A44B491}">
      <dsp:nvSpPr>
        <dsp:cNvPr id="0" name=""/>
        <dsp:cNvSpPr/>
      </dsp:nvSpPr>
      <dsp:spPr>
        <a:xfrm>
          <a:off x="981253" y="4251840"/>
          <a:ext cx="5511621" cy="84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913" tIns="89913" rIns="89913" bIns="89913" numCol="1" spcCol="1270" anchor="ctr" anchorCtr="0">
          <a:noAutofit/>
        </a:bodyPr>
        <a:lstStyle/>
        <a:p>
          <a:pPr lvl="0" algn="l" defTabSz="844550">
            <a:lnSpc>
              <a:spcPct val="90000"/>
            </a:lnSpc>
            <a:spcBef>
              <a:spcPct val="0"/>
            </a:spcBef>
            <a:spcAft>
              <a:spcPct val="35000"/>
            </a:spcAft>
          </a:pPr>
          <a:r>
            <a:rPr lang="tr-TR" sz="1900" kern="1200" dirty="0" err="1"/>
            <a:t>Cheap</a:t>
          </a:r>
          <a:r>
            <a:rPr lang="tr-TR" sz="1900" kern="1200" dirty="0"/>
            <a:t> </a:t>
          </a:r>
          <a:r>
            <a:rPr lang="tr-TR" sz="1900" kern="1200" dirty="0" err="1"/>
            <a:t>cost</a:t>
          </a:r>
          <a:endParaRPr lang="en-US" sz="1900" kern="1200" dirty="0"/>
        </a:p>
      </dsp:txBody>
      <dsp:txXfrm>
        <a:off x="981253" y="4251840"/>
        <a:ext cx="5511621" cy="8495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2B883-30D3-4905-8CBF-354BF7E977E9}" type="datetimeFigureOut">
              <a:rPr lang="tr-TR" smtClean="0"/>
              <a:t>11.05.2020</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E0372-EAD9-4EB4-B018-FCD603E29DFB}" type="slidenum">
              <a:rPr lang="tr-TR" smtClean="0"/>
              <a:t>‹#›</a:t>
            </a:fld>
            <a:endParaRPr lang="tr-TR"/>
          </a:p>
        </p:txBody>
      </p:sp>
    </p:spTree>
    <p:extLst>
      <p:ext uri="{BB962C8B-B14F-4D97-AF65-F5344CB8AC3E}">
        <p14:creationId xmlns:p14="http://schemas.microsoft.com/office/powerpoint/2010/main" val="1734669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928E0372-EAD9-4EB4-B018-FCD603E29DFB}" type="slidenum">
              <a:rPr lang="tr-TR" smtClean="0"/>
              <a:t>20</a:t>
            </a:fld>
            <a:endParaRPr lang="tr-TR"/>
          </a:p>
        </p:txBody>
      </p:sp>
    </p:spTree>
    <p:extLst>
      <p:ext uri="{BB962C8B-B14F-4D97-AF65-F5344CB8AC3E}">
        <p14:creationId xmlns:p14="http://schemas.microsoft.com/office/powerpoint/2010/main" val="2733963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928E0372-EAD9-4EB4-B018-FCD603E29DFB}" type="slidenum">
              <a:rPr lang="tr-TR" smtClean="0"/>
              <a:t>23</a:t>
            </a:fld>
            <a:endParaRPr lang="tr-TR"/>
          </a:p>
        </p:txBody>
      </p:sp>
    </p:spTree>
    <p:extLst>
      <p:ext uri="{BB962C8B-B14F-4D97-AF65-F5344CB8AC3E}">
        <p14:creationId xmlns:p14="http://schemas.microsoft.com/office/powerpoint/2010/main" val="1736140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549186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865495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411870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898270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080126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195831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4142874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8074971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827197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9247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864651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775224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52690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222442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197656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836415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82EDB8D0-98ED-4B86-9D5F-E61ADC70144D}" type="datetimeFigureOut">
              <a:rPr lang="en-US" smtClean="0"/>
              <a:pPr/>
              <a:t>5/11/2020</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655831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EDB8D0-98ED-4B86-9D5F-E61ADC70144D}" type="datetimeFigureOut">
              <a:rPr lang="en-US" smtClean="0"/>
              <a:pPr/>
              <a:t>5/11/2020</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93532884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9D059B6-ADD8-488A-B346-63289E90D1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F69B42B4-BC82-4495-A6F9-A28167B56A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83CC168C-2AD4-4FFB-9F25-420ED6514C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6C9F369A-6158-4AE8-BA04-138A9DFFAE0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FC7B1DF4-AD98-42A8-820F-667A3DCC40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61C58B74-3656-4FD5-AC47-EE3A59EBB81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8B349A01-D803-4A18-B608-47BFCED434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E5A92FE9-DB05-4D0D-AF5A-BE8664B9FFB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53D9B26A-5143-49A7-BA98-D871D5BD719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9" name="Freeform 6">
              <a:extLst>
                <a:ext uri="{FF2B5EF4-FFF2-40B4-BE49-F238E27FC236}">
                  <a16:creationId xmlns:a16="http://schemas.microsoft.com/office/drawing/2014/main" id="{68B85E55-A2A1-4682-B891-F201358A92D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0" name="Freeform 7">
              <a:extLst>
                <a:ext uri="{FF2B5EF4-FFF2-40B4-BE49-F238E27FC236}">
                  <a16:creationId xmlns:a16="http://schemas.microsoft.com/office/drawing/2014/main" id="{45EF6EDB-9B5D-49E9-96FA-1AE08BF95E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38338226-D6E2-4EEE-B271-DB4BD096DB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4878FB48-17B3-4A11-8025-DE0945CD4E7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4150A21C-DD6D-4D3C-9E95-7A3CA263BEB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7505BF04-104D-4180-A284-42FCD6B04D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Başlık 1">
            <a:extLst>
              <a:ext uri="{FF2B5EF4-FFF2-40B4-BE49-F238E27FC236}">
                <a16:creationId xmlns:a16="http://schemas.microsoft.com/office/drawing/2014/main" id="{05495274-A3C3-40E7-A0C0-D5EE84E2A830}"/>
              </a:ext>
            </a:extLst>
          </p:cNvPr>
          <p:cNvSpPr>
            <a:spLocks noGrp="1"/>
          </p:cNvSpPr>
          <p:nvPr>
            <p:ph type="title"/>
          </p:nvPr>
        </p:nvSpPr>
        <p:spPr>
          <a:xfrm>
            <a:off x="2668235" y="1916147"/>
            <a:ext cx="5643914" cy="1433444"/>
          </a:xfrm>
        </p:spPr>
        <p:txBody>
          <a:bodyPr vert="horz" lIns="91440" tIns="45720" rIns="91440" bIns="45720" rtlCol="0" anchor="b">
            <a:normAutofit/>
          </a:bodyPr>
          <a:lstStyle/>
          <a:p>
            <a:pPr algn="l"/>
            <a:r>
              <a:rPr lang="tr-TR" sz="6200" dirty="0"/>
              <a:t>FAST JOURNEY</a:t>
            </a:r>
            <a:endParaRPr lang="en-US" sz="6200" dirty="0"/>
          </a:p>
        </p:txBody>
      </p:sp>
      <p:sp>
        <p:nvSpPr>
          <p:cNvPr id="7" name="Metin kutusu 6">
            <a:extLst>
              <a:ext uri="{FF2B5EF4-FFF2-40B4-BE49-F238E27FC236}">
                <a16:creationId xmlns:a16="http://schemas.microsoft.com/office/drawing/2014/main" id="{0F7A3119-AB88-4F0B-A5CE-2C4113EB889A}"/>
              </a:ext>
            </a:extLst>
          </p:cNvPr>
          <p:cNvSpPr txBox="1"/>
          <p:nvPr/>
        </p:nvSpPr>
        <p:spPr>
          <a:xfrm>
            <a:off x="1252324" y="5116945"/>
            <a:ext cx="6266074" cy="646331"/>
          </a:xfrm>
          <a:prstGeom prst="rect">
            <a:avLst/>
          </a:prstGeom>
          <a:noFill/>
        </p:spPr>
        <p:txBody>
          <a:bodyPr wrap="none" rtlCol="0">
            <a:spAutoFit/>
          </a:bodyPr>
          <a:lstStyle/>
          <a:p>
            <a:endParaRPr lang="tr-TR" dirty="0"/>
          </a:p>
          <a:p>
            <a:r>
              <a:rPr lang="tr-TR" dirty="0"/>
              <a:t> </a:t>
            </a:r>
            <a:r>
              <a:rPr lang="tr-TR" b="1" dirty="0"/>
              <a:t>Berk Muslu, Neslihan Özgün, Orkun Hacılar, Selçuk Talha Kul </a:t>
            </a:r>
            <a:endParaRPr lang="tr-TR" dirty="0"/>
          </a:p>
        </p:txBody>
      </p:sp>
    </p:spTree>
    <p:extLst>
      <p:ext uri="{BB962C8B-B14F-4D97-AF65-F5344CB8AC3E}">
        <p14:creationId xmlns:p14="http://schemas.microsoft.com/office/powerpoint/2010/main" val="4450926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4971F3D-D875-4DF1-B80E-037D434740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96B9A3B4-5F89-4039-846F-00E32AB36A18}"/>
              </a:ext>
            </a:extLst>
          </p:cNvPr>
          <p:cNvPicPr>
            <a:picLocks noChangeAspect="1"/>
          </p:cNvPicPr>
          <p:nvPr/>
        </p:nvPicPr>
        <p:blipFill rotWithShape="1">
          <a:blip r:embed="rId3">
            <a:extLst>
              <a:ext uri="{28A0092B-C50C-407E-A947-70E740481C1C}">
                <a14:useLocalDpi xmlns:a14="http://schemas.microsoft.com/office/drawing/2010/main" val="0"/>
              </a:ext>
            </a:extLst>
          </a:blip>
          <a:srcRect l="53009" t="9091"/>
          <a:stretch/>
        </p:blipFill>
        <p:spPr>
          <a:xfrm>
            <a:off x="20" y="10"/>
            <a:ext cx="4726526" cy="6857990"/>
          </a:xfrm>
          <a:prstGeom prst="rect">
            <a:avLst/>
          </a:prstGeom>
        </p:spPr>
      </p:pic>
      <p:grpSp>
        <p:nvGrpSpPr>
          <p:cNvPr id="12" name="Group 11">
            <a:extLst>
              <a:ext uri="{FF2B5EF4-FFF2-40B4-BE49-F238E27FC236}">
                <a16:creationId xmlns:a16="http://schemas.microsoft.com/office/drawing/2014/main" id="{544C8833-366C-4933-A794-34047F663BF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13" name="Rectangle 19">
              <a:extLst>
                <a:ext uri="{FF2B5EF4-FFF2-40B4-BE49-F238E27FC236}">
                  <a16:creationId xmlns:a16="http://schemas.microsoft.com/office/drawing/2014/main" id="{279CE281-D06F-423C-AE75-BA1649693DE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20">
              <a:extLst>
                <a:ext uri="{FF2B5EF4-FFF2-40B4-BE49-F238E27FC236}">
                  <a16:creationId xmlns:a16="http://schemas.microsoft.com/office/drawing/2014/main" id="{CC447C31-77E6-427C-B0D1-13C0DBF9AAD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ABE1724-B239-4507-9060-905C208BE8F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7" name="Freeform 6">
              <a:extLst>
                <a:ext uri="{FF2B5EF4-FFF2-40B4-BE49-F238E27FC236}">
                  <a16:creationId xmlns:a16="http://schemas.microsoft.com/office/drawing/2014/main" id="{10BE1608-45FB-42B1-A31A-D52BA31F550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5D05A1E9-89C7-4091-8314-3A479C302C9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ED884D2D-8109-4530-9803-72F57C28FB7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5144B102-7710-40B6-A330-A0DFE88D07F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78D9B81B-B601-41E2-B37D-DC4E33B485D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71C29EE9-F29A-43FC-8E56-15F04D04A55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Başlık 1">
            <a:extLst>
              <a:ext uri="{FF2B5EF4-FFF2-40B4-BE49-F238E27FC236}">
                <a16:creationId xmlns:a16="http://schemas.microsoft.com/office/drawing/2014/main" id="{0B96AD63-2F95-4DF1-80D2-EFDAD9121569}"/>
              </a:ext>
            </a:extLst>
          </p:cNvPr>
          <p:cNvSpPr>
            <a:spLocks noGrp="1"/>
          </p:cNvSpPr>
          <p:nvPr>
            <p:ph type="title"/>
          </p:nvPr>
        </p:nvSpPr>
        <p:spPr>
          <a:xfrm>
            <a:off x="3962399" y="685800"/>
            <a:ext cx="7345891" cy="1413933"/>
          </a:xfrm>
        </p:spPr>
        <p:txBody>
          <a:bodyPr>
            <a:normAutofit/>
          </a:bodyPr>
          <a:lstStyle/>
          <a:p>
            <a:r>
              <a:rPr lang="tr-TR" dirty="0"/>
              <a:t>W</a:t>
            </a:r>
            <a:r>
              <a:rPr lang="en-US" dirty="0"/>
              <a:t>hat </a:t>
            </a:r>
            <a:r>
              <a:rPr lang="tr-TR" dirty="0"/>
              <a:t>I</a:t>
            </a:r>
            <a:r>
              <a:rPr lang="en-US" dirty="0"/>
              <a:t>s </a:t>
            </a:r>
            <a:r>
              <a:rPr lang="tr-TR" dirty="0"/>
              <a:t>T</a:t>
            </a:r>
            <a:r>
              <a:rPr lang="en-US" dirty="0"/>
              <a:t>he </a:t>
            </a:r>
            <a:r>
              <a:rPr lang="tr-TR" dirty="0"/>
              <a:t>D</a:t>
            </a:r>
            <a:r>
              <a:rPr lang="en-US" dirty="0"/>
              <a:t>ream and </a:t>
            </a:r>
            <a:r>
              <a:rPr lang="tr-TR" dirty="0"/>
              <a:t>G</a:t>
            </a:r>
            <a:r>
              <a:rPr lang="en-US" dirty="0" err="1"/>
              <a:t>oal</a:t>
            </a:r>
            <a:r>
              <a:rPr lang="en-US" dirty="0"/>
              <a:t> of </a:t>
            </a:r>
            <a:r>
              <a:rPr lang="tr-TR" dirty="0"/>
              <a:t>T</a:t>
            </a:r>
            <a:r>
              <a:rPr lang="en-US" dirty="0"/>
              <a:t>his </a:t>
            </a:r>
            <a:r>
              <a:rPr lang="tr-TR" dirty="0"/>
              <a:t>C</a:t>
            </a:r>
            <a:r>
              <a:rPr lang="en-US" dirty="0" err="1"/>
              <a:t>ompany</a:t>
            </a:r>
            <a:r>
              <a:rPr lang="en-US" dirty="0"/>
              <a:t>?</a:t>
            </a:r>
            <a:endParaRPr lang="tr-TR" dirty="0"/>
          </a:p>
        </p:txBody>
      </p:sp>
      <p:sp>
        <p:nvSpPr>
          <p:cNvPr id="3" name="İçerik Yer Tutucusu 2">
            <a:extLst>
              <a:ext uri="{FF2B5EF4-FFF2-40B4-BE49-F238E27FC236}">
                <a16:creationId xmlns:a16="http://schemas.microsoft.com/office/drawing/2014/main" id="{215C4FFC-77D0-460E-B3AC-88EA0A729CAD}"/>
              </a:ext>
            </a:extLst>
          </p:cNvPr>
          <p:cNvSpPr>
            <a:spLocks noGrp="1"/>
          </p:cNvSpPr>
          <p:nvPr>
            <p:ph idx="1"/>
          </p:nvPr>
        </p:nvSpPr>
        <p:spPr>
          <a:xfrm>
            <a:off x="3843867" y="2048933"/>
            <a:ext cx="7659156" cy="3742267"/>
          </a:xfrm>
        </p:spPr>
        <p:txBody>
          <a:bodyPr>
            <a:normAutofit/>
          </a:bodyPr>
          <a:lstStyle/>
          <a:p>
            <a:r>
              <a:rPr lang="en-US" dirty="0"/>
              <a:t>It is one of our biggest goals to reach a large number of users and keep them happy. Even if we do not reach the values ​​we want at the beginning, this is not a problem for our company because we are a company planning the future and we know that the main thing is the happy users.</a:t>
            </a:r>
            <a:endParaRPr lang="tr-TR" dirty="0"/>
          </a:p>
        </p:txBody>
      </p:sp>
      <p:pic>
        <p:nvPicPr>
          <p:cNvPr id="7" name="Resim 6" descr="çizim içeren bir resim&#10;&#10;Açıklama otomatik olarak oluşturuldu">
            <a:extLst>
              <a:ext uri="{FF2B5EF4-FFF2-40B4-BE49-F238E27FC236}">
                <a16:creationId xmlns:a16="http://schemas.microsoft.com/office/drawing/2014/main" id="{9CC627D0-000A-4249-9DE9-1C09CF62A5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4870" y="4972053"/>
            <a:ext cx="1905266" cy="1905266"/>
          </a:xfrm>
          <a:prstGeom prst="rect">
            <a:avLst/>
          </a:prstGeom>
        </p:spPr>
      </p:pic>
    </p:spTree>
    <p:extLst>
      <p:ext uri="{BB962C8B-B14F-4D97-AF65-F5344CB8AC3E}">
        <p14:creationId xmlns:p14="http://schemas.microsoft.com/office/powerpoint/2010/main" val="27274361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14971F3D-D875-4DF1-B80E-037D4347409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a:extLst>
              <a:ext uri="{FF2B5EF4-FFF2-40B4-BE49-F238E27FC236}">
                <a16:creationId xmlns:a16="http://schemas.microsoft.com/office/drawing/2014/main" id="{A317F5DC-5F52-432F-AA2B-47F106D4FBE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8410" t="9091" r="8934" b="-3"/>
          <a:stretch/>
        </p:blipFill>
        <p:spPr>
          <a:xfrm>
            <a:off x="20" y="10"/>
            <a:ext cx="4726526" cy="6857990"/>
          </a:xfrm>
          <a:prstGeom prst="rect">
            <a:avLst/>
          </a:prstGeom>
        </p:spPr>
      </p:pic>
      <p:grpSp>
        <p:nvGrpSpPr>
          <p:cNvPr id="50" name="Group 49">
            <a:extLst>
              <a:ext uri="{FF2B5EF4-FFF2-40B4-BE49-F238E27FC236}">
                <a16:creationId xmlns:a16="http://schemas.microsoft.com/office/drawing/2014/main" id="{544C8833-366C-4933-A794-34047F663BF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51" name="Rectangle 19">
              <a:extLst>
                <a:ext uri="{FF2B5EF4-FFF2-40B4-BE49-F238E27FC236}">
                  <a16:creationId xmlns:a16="http://schemas.microsoft.com/office/drawing/2014/main" id="{279CE281-D06F-423C-AE75-BA1649693DE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2">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20">
              <a:extLst>
                <a:ext uri="{FF2B5EF4-FFF2-40B4-BE49-F238E27FC236}">
                  <a16:creationId xmlns:a16="http://schemas.microsoft.com/office/drawing/2014/main" id="{CC447C31-77E6-427C-B0D1-13C0DBF9AAD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2">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4ABE1724-B239-4507-9060-905C208BE8F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55" name="Freeform 6">
              <a:extLst>
                <a:ext uri="{FF2B5EF4-FFF2-40B4-BE49-F238E27FC236}">
                  <a16:creationId xmlns:a16="http://schemas.microsoft.com/office/drawing/2014/main" id="{10BE1608-45FB-42B1-A31A-D52BA31F550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6" name="Freeform 7">
              <a:extLst>
                <a:ext uri="{FF2B5EF4-FFF2-40B4-BE49-F238E27FC236}">
                  <a16:creationId xmlns:a16="http://schemas.microsoft.com/office/drawing/2014/main" id="{5D05A1E9-89C7-4091-8314-3A479C302C9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7" name="Freeform 8">
              <a:extLst>
                <a:ext uri="{FF2B5EF4-FFF2-40B4-BE49-F238E27FC236}">
                  <a16:creationId xmlns:a16="http://schemas.microsoft.com/office/drawing/2014/main" id="{ED884D2D-8109-4530-9803-72F57C28FB7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8" name="Freeform 9">
              <a:extLst>
                <a:ext uri="{FF2B5EF4-FFF2-40B4-BE49-F238E27FC236}">
                  <a16:creationId xmlns:a16="http://schemas.microsoft.com/office/drawing/2014/main" id="{5144B102-7710-40B6-A330-A0DFE88D07F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9" name="Freeform 10">
              <a:extLst>
                <a:ext uri="{FF2B5EF4-FFF2-40B4-BE49-F238E27FC236}">
                  <a16:creationId xmlns:a16="http://schemas.microsoft.com/office/drawing/2014/main" id="{78D9B81B-B601-41E2-B37D-DC4E33B485D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60" name="Freeform 11">
              <a:extLst>
                <a:ext uri="{FF2B5EF4-FFF2-40B4-BE49-F238E27FC236}">
                  <a16:creationId xmlns:a16="http://schemas.microsoft.com/office/drawing/2014/main" id="{71C29EE9-F29A-43FC-8E56-15F04D04A55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Başlık 1">
            <a:extLst>
              <a:ext uri="{FF2B5EF4-FFF2-40B4-BE49-F238E27FC236}">
                <a16:creationId xmlns:a16="http://schemas.microsoft.com/office/drawing/2014/main" id="{FB5651C1-B92B-4BFD-8A1D-16C0F1AD9EFF}"/>
              </a:ext>
            </a:extLst>
          </p:cNvPr>
          <p:cNvSpPr>
            <a:spLocks noGrp="1"/>
          </p:cNvSpPr>
          <p:nvPr>
            <p:ph type="title"/>
          </p:nvPr>
        </p:nvSpPr>
        <p:spPr>
          <a:xfrm>
            <a:off x="3962399" y="685800"/>
            <a:ext cx="7345891" cy="1413933"/>
          </a:xfrm>
        </p:spPr>
        <p:txBody>
          <a:bodyPr vert="horz" lIns="91440" tIns="45720" rIns="91440" bIns="45720" rtlCol="0" anchor="ctr">
            <a:normAutofit/>
          </a:bodyPr>
          <a:lstStyle/>
          <a:p>
            <a:r>
              <a:rPr lang="en-US" dirty="0"/>
              <a:t>What </a:t>
            </a:r>
            <a:r>
              <a:rPr lang="tr-TR" dirty="0"/>
              <a:t>W</a:t>
            </a:r>
            <a:r>
              <a:rPr lang="en-US" dirty="0"/>
              <a:t>ill </a:t>
            </a:r>
            <a:r>
              <a:rPr lang="tr-TR" dirty="0"/>
              <a:t>W</a:t>
            </a:r>
            <a:r>
              <a:rPr lang="en-US" dirty="0"/>
              <a:t>e </a:t>
            </a:r>
            <a:r>
              <a:rPr lang="tr-TR" dirty="0"/>
              <a:t>D</a:t>
            </a:r>
            <a:r>
              <a:rPr lang="en-US" dirty="0"/>
              <a:t>o </a:t>
            </a:r>
            <a:r>
              <a:rPr lang="tr-TR" dirty="0"/>
              <a:t>T</a:t>
            </a:r>
            <a:r>
              <a:rPr lang="en-US" dirty="0"/>
              <a:t>o </a:t>
            </a:r>
            <a:r>
              <a:rPr lang="tr-TR" dirty="0"/>
              <a:t>R</a:t>
            </a:r>
            <a:r>
              <a:rPr lang="en-US" dirty="0"/>
              <a:t>each </a:t>
            </a:r>
            <a:r>
              <a:rPr lang="tr-TR" dirty="0"/>
              <a:t>Y</a:t>
            </a:r>
            <a:r>
              <a:rPr lang="en-US" dirty="0" err="1"/>
              <a:t>ou</a:t>
            </a:r>
            <a:r>
              <a:rPr lang="en-US" dirty="0"/>
              <a:t>?</a:t>
            </a:r>
          </a:p>
        </p:txBody>
      </p:sp>
      <p:sp>
        <p:nvSpPr>
          <p:cNvPr id="6" name="Metin kutusu 5">
            <a:extLst>
              <a:ext uri="{FF2B5EF4-FFF2-40B4-BE49-F238E27FC236}">
                <a16:creationId xmlns:a16="http://schemas.microsoft.com/office/drawing/2014/main" id="{695C6244-69D8-4C12-9C02-9BC76FC7CC7E}"/>
              </a:ext>
            </a:extLst>
          </p:cNvPr>
          <p:cNvSpPr txBox="1"/>
          <p:nvPr/>
        </p:nvSpPr>
        <p:spPr>
          <a:xfrm>
            <a:off x="3548559" y="2048933"/>
            <a:ext cx="7954464" cy="3742267"/>
          </a:xfrm>
          <a:prstGeom prst="rect">
            <a:avLst/>
          </a:prstGeom>
        </p:spPr>
        <p:txBody>
          <a:bodyPr vert="horz" lIns="91440" tIns="45720" rIns="91440" bIns="45720" rtlCol="0" anchor="ctr">
            <a:normAutofit/>
          </a:bodyPr>
          <a:lstStyle/>
          <a:p>
            <a:pPr lvl="1">
              <a:spcBef>
                <a:spcPct val="20000"/>
              </a:spcBef>
              <a:spcAft>
                <a:spcPts val="600"/>
              </a:spcAft>
              <a:buClr>
                <a:schemeClr val="accent1">
                  <a:lumMod val="75000"/>
                </a:schemeClr>
              </a:buClr>
              <a:buSzPct val="145000"/>
              <a:buFont typeface="Arial"/>
              <a:buChar char="•"/>
            </a:pPr>
            <a:r>
              <a:rPr lang="en-US" dirty="0"/>
              <a:t>We know what time requires. So our main goal is to find easy ways to reach people. Obviously, the easiest way is social media accounts. We plan to run these accounts exclusively by social media content producers and reach the masses. We want to say that our target audience is young because we think that our users will spread our application better even if the users who use our site are in the middle age group. If we look at the time, many parents learn something from their children.</a:t>
            </a:r>
          </a:p>
        </p:txBody>
      </p:sp>
      <p:pic>
        <p:nvPicPr>
          <p:cNvPr id="8" name="Resim 7" descr="çizim içeren bir resim&#10;&#10;Açıklama otomatik olarak oluşturuldu">
            <a:extLst>
              <a:ext uri="{FF2B5EF4-FFF2-40B4-BE49-F238E27FC236}">
                <a16:creationId xmlns:a16="http://schemas.microsoft.com/office/drawing/2014/main" id="{7F9789DC-7C32-41CC-98BC-040577DDC7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6714" y="5219567"/>
            <a:ext cx="1905266" cy="1905266"/>
          </a:xfrm>
          <a:prstGeom prst="rect">
            <a:avLst/>
          </a:prstGeom>
        </p:spPr>
      </p:pic>
    </p:spTree>
    <p:extLst>
      <p:ext uri="{BB962C8B-B14F-4D97-AF65-F5344CB8AC3E}">
        <p14:creationId xmlns:p14="http://schemas.microsoft.com/office/powerpoint/2010/main" val="2065100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52" name="Group 30">
            <a:extLst>
              <a:ext uri="{FF2B5EF4-FFF2-40B4-BE49-F238E27FC236}">
                <a16:creationId xmlns:a16="http://schemas.microsoft.com/office/drawing/2014/main" id="{3C97D866-0F77-45DF-8EB7-C3D116B328C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2" name="Freeform 6">
              <a:extLst>
                <a:ext uri="{FF2B5EF4-FFF2-40B4-BE49-F238E27FC236}">
                  <a16:creationId xmlns:a16="http://schemas.microsoft.com/office/drawing/2014/main" id="{4F9B1DE5-8736-46A8-986F-7D93EABD782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3" name="Freeform 7">
              <a:extLst>
                <a:ext uri="{FF2B5EF4-FFF2-40B4-BE49-F238E27FC236}">
                  <a16:creationId xmlns:a16="http://schemas.microsoft.com/office/drawing/2014/main" id="{DEF5C121-2BFC-4684-A8AE-AAC74878E85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4" name="Freeform 8">
              <a:extLst>
                <a:ext uri="{FF2B5EF4-FFF2-40B4-BE49-F238E27FC236}">
                  <a16:creationId xmlns:a16="http://schemas.microsoft.com/office/drawing/2014/main" id="{8DDBAAB4-8BAF-4FAB-99AC-C59B579A0B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5" name="Freeform 9">
              <a:extLst>
                <a:ext uri="{FF2B5EF4-FFF2-40B4-BE49-F238E27FC236}">
                  <a16:creationId xmlns:a16="http://schemas.microsoft.com/office/drawing/2014/main" id="{195B7BE3-689C-4566-858A-873632B1BC2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6" name="Freeform 10">
              <a:extLst>
                <a:ext uri="{FF2B5EF4-FFF2-40B4-BE49-F238E27FC236}">
                  <a16:creationId xmlns:a16="http://schemas.microsoft.com/office/drawing/2014/main" id="{5220C0B1-373C-427C-85C1-E40FC7A9D1D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7" name="Freeform 11">
              <a:extLst>
                <a:ext uri="{FF2B5EF4-FFF2-40B4-BE49-F238E27FC236}">
                  <a16:creationId xmlns:a16="http://schemas.microsoft.com/office/drawing/2014/main" id="{66BCB563-408A-4114-85A8-266D3943E83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53" name="Group 38">
            <a:extLst>
              <a:ext uri="{FF2B5EF4-FFF2-40B4-BE49-F238E27FC236}">
                <a16:creationId xmlns:a16="http://schemas.microsoft.com/office/drawing/2014/main" id="{A61B1D17-4193-4A7A-A456-16B3E6E52D0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0" name="Freeform 6">
              <a:extLst>
                <a:ext uri="{FF2B5EF4-FFF2-40B4-BE49-F238E27FC236}">
                  <a16:creationId xmlns:a16="http://schemas.microsoft.com/office/drawing/2014/main" id="{A6863BA3-86CE-4E19-A9B2-C8CD3D81414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1" name="Freeform 7">
              <a:extLst>
                <a:ext uri="{FF2B5EF4-FFF2-40B4-BE49-F238E27FC236}">
                  <a16:creationId xmlns:a16="http://schemas.microsoft.com/office/drawing/2014/main" id="{D0F1E85B-B620-4481-AF30-7F633749760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2" name="Freeform 8">
              <a:extLst>
                <a:ext uri="{FF2B5EF4-FFF2-40B4-BE49-F238E27FC236}">
                  <a16:creationId xmlns:a16="http://schemas.microsoft.com/office/drawing/2014/main" id="{786ED306-183F-43FB-9CCE-16542274370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3" name="Freeform 9">
              <a:extLst>
                <a:ext uri="{FF2B5EF4-FFF2-40B4-BE49-F238E27FC236}">
                  <a16:creationId xmlns:a16="http://schemas.microsoft.com/office/drawing/2014/main" id="{48B640DB-18BC-440C-97B9-9D70EAD35DB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4" name="Freeform 10">
              <a:extLst>
                <a:ext uri="{FF2B5EF4-FFF2-40B4-BE49-F238E27FC236}">
                  <a16:creationId xmlns:a16="http://schemas.microsoft.com/office/drawing/2014/main" id="{B2F341A2-6DA3-4FD4-98D3-DEB4D2DD470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5" name="Freeform 11">
              <a:extLst>
                <a:ext uri="{FF2B5EF4-FFF2-40B4-BE49-F238E27FC236}">
                  <a16:creationId xmlns:a16="http://schemas.microsoft.com/office/drawing/2014/main" id="{32059881-5222-4218-910F-AF5FBAB8683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7" name="Rounded Rectangle 16">
            <a:extLst>
              <a:ext uri="{FF2B5EF4-FFF2-40B4-BE49-F238E27FC236}">
                <a16:creationId xmlns:a16="http://schemas.microsoft.com/office/drawing/2014/main" id="{12BF4AB5-4AFA-4CE1-835A-A52B25B637A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72279" y="648931"/>
            <a:ext cx="8930745" cy="5231964"/>
          </a:xfrm>
          <a:prstGeom prst="roundRect">
            <a:avLst>
              <a:gd name="adj" fmla="val 4834"/>
            </a:avLst>
          </a:prstGeom>
          <a:solidFill>
            <a:srgbClr val="FFFFFF"/>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dirty="0"/>
              <a:t> </a:t>
            </a:r>
          </a:p>
        </p:txBody>
      </p:sp>
      <p:pic>
        <p:nvPicPr>
          <p:cNvPr id="7" name="Resim 6" descr="çizim içeren bir resim&#10;&#10;Açıklama otomatik olarak oluşturuldu">
            <a:extLst>
              <a:ext uri="{FF2B5EF4-FFF2-40B4-BE49-F238E27FC236}">
                <a16:creationId xmlns:a16="http://schemas.microsoft.com/office/drawing/2014/main" id="{FB742401-F272-4BA1-B795-999486A62B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4012" y="1294415"/>
            <a:ext cx="3981407" cy="3981407"/>
          </a:xfrm>
          <a:prstGeom prst="rect">
            <a:avLst/>
          </a:prstGeom>
        </p:spPr>
      </p:pic>
      <p:pic>
        <p:nvPicPr>
          <p:cNvPr id="5" name="İçerik Yer Tutucusu 4" descr="bıçak içeren bir resim&#10;&#10;Açıklama otomatik olarak oluşturuldu">
            <a:extLst>
              <a:ext uri="{FF2B5EF4-FFF2-40B4-BE49-F238E27FC236}">
                <a16:creationId xmlns:a16="http://schemas.microsoft.com/office/drawing/2014/main" id="{9896F851-3D8D-4F4F-8C51-651032DCF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0788" y="2073898"/>
            <a:ext cx="4567771" cy="2146852"/>
          </a:xfrm>
          <a:prstGeom prst="rect">
            <a:avLst/>
          </a:prstGeom>
        </p:spPr>
      </p:pic>
    </p:spTree>
    <p:extLst>
      <p:ext uri="{BB962C8B-B14F-4D97-AF65-F5344CB8AC3E}">
        <p14:creationId xmlns:p14="http://schemas.microsoft.com/office/powerpoint/2010/main" val="34823662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1C9397-099B-4A7C-9146-562BD62E4880}"/>
              </a:ext>
            </a:extLst>
          </p:cNvPr>
          <p:cNvSpPr>
            <a:spLocks noGrp="1"/>
          </p:cNvSpPr>
          <p:nvPr>
            <p:ph type="title"/>
          </p:nvPr>
        </p:nvSpPr>
        <p:spPr/>
        <p:txBody>
          <a:bodyPr/>
          <a:lstStyle/>
          <a:p>
            <a:r>
              <a:rPr lang="tr-TR" dirty="0" err="1">
                <a:solidFill>
                  <a:srgbClr val="FF0000"/>
                </a:solidFill>
              </a:rPr>
              <a:t>Functional</a:t>
            </a:r>
            <a:r>
              <a:rPr lang="tr-TR" dirty="0">
                <a:solidFill>
                  <a:srgbClr val="FF0000"/>
                </a:solidFill>
              </a:rPr>
              <a:t> Requirements</a:t>
            </a:r>
            <a:r>
              <a:rPr lang="tr-TR" dirty="0"/>
              <a:t/>
            </a:r>
            <a:br>
              <a:rPr lang="tr-TR" dirty="0"/>
            </a:br>
            <a:endParaRPr lang="tr-TR" dirty="0"/>
          </a:p>
        </p:txBody>
      </p:sp>
      <p:sp>
        <p:nvSpPr>
          <p:cNvPr id="3" name="İçerik Yer Tutucusu 2">
            <a:extLst>
              <a:ext uri="{FF2B5EF4-FFF2-40B4-BE49-F238E27FC236}">
                <a16:creationId xmlns:a16="http://schemas.microsoft.com/office/drawing/2014/main" id="{65E89267-49B8-4EC2-9032-FC0CE61C5022}"/>
              </a:ext>
            </a:extLst>
          </p:cNvPr>
          <p:cNvSpPr>
            <a:spLocks noGrp="1"/>
          </p:cNvSpPr>
          <p:nvPr>
            <p:ph idx="1"/>
          </p:nvPr>
        </p:nvSpPr>
        <p:spPr>
          <a:xfrm>
            <a:off x="1484311" y="2260599"/>
            <a:ext cx="10018713" cy="3124201"/>
          </a:xfrm>
        </p:spPr>
        <p:txBody>
          <a:bodyPr>
            <a:normAutofit fontScale="62500" lnSpcReduction="20000"/>
          </a:bodyPr>
          <a:lstStyle/>
          <a:p>
            <a:r>
              <a:rPr lang="en-US" dirty="0"/>
              <a:t>To buy ticket, users need to sign up.</a:t>
            </a:r>
          </a:p>
          <a:p>
            <a:r>
              <a:rPr lang="en-US" dirty="0"/>
              <a:t>Users can buy tickets at different areas (such as flight, bus </a:t>
            </a:r>
            <a:r>
              <a:rPr lang="en-US" dirty="0" err="1"/>
              <a:t>etc</a:t>
            </a:r>
            <a:r>
              <a:rPr lang="en-US" dirty="0"/>
              <a:t>).</a:t>
            </a:r>
          </a:p>
          <a:p>
            <a:r>
              <a:rPr lang="en-US" dirty="0"/>
              <a:t>There will be sign for verified accounts.</a:t>
            </a:r>
          </a:p>
          <a:p>
            <a:r>
              <a:rPr lang="en-US" dirty="0"/>
              <a:t>Announcements for events.</a:t>
            </a:r>
          </a:p>
          <a:p>
            <a:r>
              <a:rPr lang="en-US" dirty="0"/>
              <a:t>Users can make </a:t>
            </a:r>
            <a:r>
              <a:rPr lang="en-US" dirty="0" err="1"/>
              <a:t>rezervation</a:t>
            </a:r>
            <a:r>
              <a:rPr lang="en-US" dirty="0"/>
              <a:t> and cancel them.</a:t>
            </a:r>
          </a:p>
          <a:p>
            <a:r>
              <a:rPr lang="en-US" dirty="0"/>
              <a:t>Different options to pay</a:t>
            </a:r>
          </a:p>
          <a:p>
            <a:r>
              <a:rPr lang="en-US" dirty="0"/>
              <a:t>Users can transfer their tickets to other people.</a:t>
            </a:r>
          </a:p>
          <a:p>
            <a:r>
              <a:rPr lang="en-US" dirty="0"/>
              <a:t>Users can search tickets using restrictions</a:t>
            </a:r>
          </a:p>
          <a:p>
            <a:r>
              <a:rPr lang="en-US" dirty="0"/>
              <a:t>Users can compare tickets between each other</a:t>
            </a:r>
          </a:p>
          <a:p>
            <a:r>
              <a:rPr lang="en-US" dirty="0"/>
              <a:t>You can chat with the sellers </a:t>
            </a:r>
            <a:endParaRPr lang="tr-TR" dirty="0"/>
          </a:p>
        </p:txBody>
      </p:sp>
      <p:pic>
        <p:nvPicPr>
          <p:cNvPr id="5" name="Resim 4" descr="çizim içeren bir resim&#10;&#10;Açıklama otomatik olarak oluşturuldu">
            <a:extLst>
              <a:ext uri="{FF2B5EF4-FFF2-40B4-BE49-F238E27FC236}">
                <a16:creationId xmlns:a16="http://schemas.microsoft.com/office/drawing/2014/main" id="{437C9F45-95EC-4577-B0DF-BFC23BEF02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6734" y="5054333"/>
            <a:ext cx="1905266" cy="1905266"/>
          </a:xfrm>
          <a:prstGeom prst="rect">
            <a:avLst/>
          </a:prstGeom>
        </p:spPr>
      </p:pic>
    </p:spTree>
    <p:extLst>
      <p:ext uri="{BB962C8B-B14F-4D97-AF65-F5344CB8AC3E}">
        <p14:creationId xmlns:p14="http://schemas.microsoft.com/office/powerpoint/2010/main" val="36624448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EE9F6EA-C75D-4E14-B663-22219D9755F5}"/>
              </a:ext>
            </a:extLst>
          </p:cNvPr>
          <p:cNvSpPr>
            <a:spLocks noGrp="1"/>
          </p:cNvSpPr>
          <p:nvPr>
            <p:ph type="title"/>
          </p:nvPr>
        </p:nvSpPr>
        <p:spPr/>
        <p:txBody>
          <a:bodyPr/>
          <a:lstStyle/>
          <a:p>
            <a:r>
              <a:rPr lang="tr-TR" dirty="0" err="1">
                <a:solidFill>
                  <a:srgbClr val="FF0000"/>
                </a:solidFill>
              </a:rPr>
              <a:t>Non-Functional</a:t>
            </a:r>
            <a:r>
              <a:rPr lang="tr-TR" dirty="0">
                <a:solidFill>
                  <a:srgbClr val="FF0000"/>
                </a:solidFill>
              </a:rPr>
              <a:t> Requirements</a:t>
            </a:r>
          </a:p>
        </p:txBody>
      </p:sp>
      <p:sp>
        <p:nvSpPr>
          <p:cNvPr id="3" name="İçerik Yer Tutucusu 2">
            <a:extLst>
              <a:ext uri="{FF2B5EF4-FFF2-40B4-BE49-F238E27FC236}">
                <a16:creationId xmlns:a16="http://schemas.microsoft.com/office/drawing/2014/main" id="{4634D240-6ED9-44F6-B958-0C338B04A568}"/>
              </a:ext>
            </a:extLst>
          </p:cNvPr>
          <p:cNvSpPr>
            <a:spLocks noGrp="1"/>
          </p:cNvSpPr>
          <p:nvPr>
            <p:ph idx="1"/>
          </p:nvPr>
        </p:nvSpPr>
        <p:spPr/>
        <p:txBody>
          <a:bodyPr>
            <a:normAutofit fontScale="92500" lnSpcReduction="20000"/>
          </a:bodyPr>
          <a:lstStyle/>
          <a:p>
            <a:r>
              <a:rPr lang="en-US" dirty="0"/>
              <a:t>Tests for program reliability.</a:t>
            </a:r>
          </a:p>
          <a:p>
            <a:r>
              <a:rPr lang="en-US" dirty="0"/>
              <a:t>Database will support up to 2,5 millions users.</a:t>
            </a:r>
          </a:p>
          <a:p>
            <a:r>
              <a:rPr lang="en-US" dirty="0"/>
              <a:t>Users can not sign up Fast Journey if they are under 18.</a:t>
            </a:r>
          </a:p>
          <a:p>
            <a:r>
              <a:rPr lang="en-US" dirty="0"/>
              <a:t>For privacy, users can not display another users which is not their friends.</a:t>
            </a:r>
          </a:p>
          <a:p>
            <a:r>
              <a:rPr lang="en-US" dirty="0"/>
              <a:t>For a good usability, we prepare a survey to gather feedback from users.</a:t>
            </a:r>
          </a:p>
          <a:p>
            <a:r>
              <a:rPr lang="en-US" dirty="0"/>
              <a:t>For the security, users password contain capital and lower case, numbers and special characters with a condition that each password contain at least 10 characters.</a:t>
            </a:r>
          </a:p>
          <a:p>
            <a:endParaRPr lang="tr-TR" dirty="0"/>
          </a:p>
        </p:txBody>
      </p:sp>
      <p:pic>
        <p:nvPicPr>
          <p:cNvPr id="5" name="Resim 4" descr="çizim içeren bir resim&#10;&#10;Açıklama otomatik olarak oluşturuldu">
            <a:extLst>
              <a:ext uri="{FF2B5EF4-FFF2-40B4-BE49-F238E27FC236}">
                <a16:creationId xmlns:a16="http://schemas.microsoft.com/office/drawing/2014/main" id="{CF44C53B-9E93-4413-96C8-2851EEBED3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6734" y="5219567"/>
            <a:ext cx="1905266" cy="1905266"/>
          </a:xfrm>
          <a:prstGeom prst="rect">
            <a:avLst/>
          </a:prstGeom>
        </p:spPr>
      </p:pic>
    </p:spTree>
    <p:extLst>
      <p:ext uri="{BB962C8B-B14F-4D97-AF65-F5344CB8AC3E}">
        <p14:creationId xmlns:p14="http://schemas.microsoft.com/office/powerpoint/2010/main" val="5679952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Yıldız: 5 Nokta 3">
            <a:extLst>
              <a:ext uri="{FF2B5EF4-FFF2-40B4-BE49-F238E27FC236}">
                <a16:creationId xmlns:a16="http://schemas.microsoft.com/office/drawing/2014/main" id="{F61693CC-BA1B-4DC3-9A65-63CDFDBDE31B}"/>
              </a:ext>
            </a:extLst>
          </p:cNvPr>
          <p:cNvSpPr/>
          <p:nvPr/>
        </p:nvSpPr>
        <p:spPr>
          <a:xfrm>
            <a:off x="9458719" y="884369"/>
            <a:ext cx="2733281" cy="2098965"/>
          </a:xfrm>
          <a:prstGeom prst="star5">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Investors</a:t>
            </a:r>
            <a:endParaRPr lang="tr-TR" dirty="0">
              <a:solidFill>
                <a:schemeClr val="tx1"/>
              </a:solidFill>
            </a:endParaRPr>
          </a:p>
        </p:txBody>
      </p:sp>
      <p:sp>
        <p:nvSpPr>
          <p:cNvPr id="5" name="Yıldız: 5 Nokta 4">
            <a:extLst>
              <a:ext uri="{FF2B5EF4-FFF2-40B4-BE49-F238E27FC236}">
                <a16:creationId xmlns:a16="http://schemas.microsoft.com/office/drawing/2014/main" id="{EFE6870B-B8A2-4FAC-B8E7-351C9CE9CDE6}"/>
              </a:ext>
            </a:extLst>
          </p:cNvPr>
          <p:cNvSpPr/>
          <p:nvPr/>
        </p:nvSpPr>
        <p:spPr>
          <a:xfrm>
            <a:off x="6490463" y="856663"/>
            <a:ext cx="2775026" cy="2098965"/>
          </a:xfrm>
          <a:prstGeom prst="star5">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Creditors</a:t>
            </a:r>
            <a:endParaRPr lang="tr-TR" sz="1600" dirty="0">
              <a:solidFill>
                <a:schemeClr val="tx1"/>
              </a:solidFill>
            </a:endParaRPr>
          </a:p>
        </p:txBody>
      </p:sp>
      <p:sp>
        <p:nvSpPr>
          <p:cNvPr id="6" name="Yıldız: 5 Nokta 5">
            <a:extLst>
              <a:ext uri="{FF2B5EF4-FFF2-40B4-BE49-F238E27FC236}">
                <a16:creationId xmlns:a16="http://schemas.microsoft.com/office/drawing/2014/main" id="{FB32FD07-55D3-4E51-98F4-3C0E8BAA3E1F}"/>
              </a:ext>
            </a:extLst>
          </p:cNvPr>
          <p:cNvSpPr/>
          <p:nvPr/>
        </p:nvSpPr>
        <p:spPr>
          <a:xfrm>
            <a:off x="3213385" y="856664"/>
            <a:ext cx="2664558" cy="2098965"/>
          </a:xfrm>
          <a:prstGeom prst="star5">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Communities</a:t>
            </a:r>
            <a:endParaRPr lang="tr-TR" sz="1100" b="1" dirty="0">
              <a:solidFill>
                <a:schemeClr val="tx1"/>
              </a:solidFill>
            </a:endParaRPr>
          </a:p>
        </p:txBody>
      </p:sp>
      <p:sp>
        <p:nvSpPr>
          <p:cNvPr id="7" name="Yıldız: 5 Nokta 6">
            <a:extLst>
              <a:ext uri="{FF2B5EF4-FFF2-40B4-BE49-F238E27FC236}">
                <a16:creationId xmlns:a16="http://schemas.microsoft.com/office/drawing/2014/main" id="{0049EC7F-0F70-4DDA-BD86-BA9425F01CDA}"/>
              </a:ext>
            </a:extLst>
          </p:cNvPr>
          <p:cNvSpPr/>
          <p:nvPr/>
        </p:nvSpPr>
        <p:spPr>
          <a:xfrm>
            <a:off x="41745" y="856663"/>
            <a:ext cx="2775026" cy="2098965"/>
          </a:xfrm>
          <a:prstGeom prst="star5">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Trade Unions</a:t>
            </a:r>
            <a:endParaRPr lang="tr-TR" sz="1600" dirty="0">
              <a:solidFill>
                <a:schemeClr val="tx1"/>
              </a:solidFill>
            </a:endParaRPr>
          </a:p>
        </p:txBody>
      </p:sp>
      <p:sp>
        <p:nvSpPr>
          <p:cNvPr id="8" name="Yıldız: 5 Nokta 7">
            <a:extLst>
              <a:ext uri="{FF2B5EF4-FFF2-40B4-BE49-F238E27FC236}">
                <a16:creationId xmlns:a16="http://schemas.microsoft.com/office/drawing/2014/main" id="{ABADED4A-2131-4263-B4C6-E095499BDBF4}"/>
              </a:ext>
            </a:extLst>
          </p:cNvPr>
          <p:cNvSpPr/>
          <p:nvPr/>
        </p:nvSpPr>
        <p:spPr>
          <a:xfrm>
            <a:off x="9375229" y="2911761"/>
            <a:ext cx="2775026" cy="2098965"/>
          </a:xfrm>
          <a:prstGeom prst="star5">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Customers</a:t>
            </a:r>
            <a:endParaRPr lang="tr-TR" sz="1400" dirty="0">
              <a:solidFill>
                <a:schemeClr val="tx1"/>
              </a:solidFill>
            </a:endParaRPr>
          </a:p>
        </p:txBody>
      </p:sp>
      <p:sp>
        <p:nvSpPr>
          <p:cNvPr id="9" name="Yıldız: 5 Nokta 8">
            <a:extLst>
              <a:ext uri="{FF2B5EF4-FFF2-40B4-BE49-F238E27FC236}">
                <a16:creationId xmlns:a16="http://schemas.microsoft.com/office/drawing/2014/main" id="{1FAF3434-F158-48F8-BD61-C3D84F2E0A63}"/>
              </a:ext>
            </a:extLst>
          </p:cNvPr>
          <p:cNvSpPr/>
          <p:nvPr/>
        </p:nvSpPr>
        <p:spPr>
          <a:xfrm>
            <a:off x="6406973" y="2911760"/>
            <a:ext cx="2775026" cy="2098965"/>
          </a:xfrm>
          <a:prstGeom prst="star5">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Partners</a:t>
            </a:r>
            <a:endParaRPr lang="tr-TR" dirty="0">
              <a:solidFill>
                <a:schemeClr val="tx1"/>
              </a:solidFill>
            </a:endParaRPr>
          </a:p>
        </p:txBody>
      </p:sp>
      <p:sp>
        <p:nvSpPr>
          <p:cNvPr id="10" name="Yıldız: 5 Nokta 9">
            <a:extLst>
              <a:ext uri="{FF2B5EF4-FFF2-40B4-BE49-F238E27FC236}">
                <a16:creationId xmlns:a16="http://schemas.microsoft.com/office/drawing/2014/main" id="{6A1CEF68-157F-4933-A1AE-E4B40D2E4774}"/>
              </a:ext>
            </a:extLst>
          </p:cNvPr>
          <p:cNvSpPr/>
          <p:nvPr/>
        </p:nvSpPr>
        <p:spPr>
          <a:xfrm>
            <a:off x="3213385" y="2911759"/>
            <a:ext cx="2775026" cy="2098965"/>
          </a:xfrm>
          <a:prstGeom prst="star5">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Governments</a:t>
            </a:r>
            <a:endParaRPr lang="tr-TR" sz="1200" dirty="0">
              <a:solidFill>
                <a:schemeClr val="tx1"/>
              </a:solidFill>
            </a:endParaRPr>
          </a:p>
        </p:txBody>
      </p:sp>
      <p:sp>
        <p:nvSpPr>
          <p:cNvPr id="11" name="Yıldız: 5 Nokta 10">
            <a:extLst>
              <a:ext uri="{FF2B5EF4-FFF2-40B4-BE49-F238E27FC236}">
                <a16:creationId xmlns:a16="http://schemas.microsoft.com/office/drawing/2014/main" id="{CE28524A-EC53-4608-8E7E-AEBA9308637C}"/>
              </a:ext>
            </a:extLst>
          </p:cNvPr>
          <p:cNvSpPr/>
          <p:nvPr/>
        </p:nvSpPr>
        <p:spPr>
          <a:xfrm>
            <a:off x="104355" y="2803226"/>
            <a:ext cx="2712416" cy="2207498"/>
          </a:xfrm>
          <a:prstGeom prst="star5">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Employees</a:t>
            </a:r>
            <a:endParaRPr lang="tr-TR" sz="1400" dirty="0">
              <a:solidFill>
                <a:schemeClr val="tx1"/>
              </a:solidFill>
            </a:endParaRPr>
          </a:p>
        </p:txBody>
      </p:sp>
      <p:sp>
        <p:nvSpPr>
          <p:cNvPr id="12" name="Yıldız: 5 Nokta 11">
            <a:extLst>
              <a:ext uri="{FF2B5EF4-FFF2-40B4-BE49-F238E27FC236}">
                <a16:creationId xmlns:a16="http://schemas.microsoft.com/office/drawing/2014/main" id="{5F30EAEC-56D6-4719-B3BB-08836CEB624F}"/>
              </a:ext>
            </a:extLst>
          </p:cNvPr>
          <p:cNvSpPr/>
          <p:nvPr/>
        </p:nvSpPr>
        <p:spPr>
          <a:xfrm>
            <a:off x="4332657" y="4211781"/>
            <a:ext cx="3972321" cy="2646218"/>
          </a:xfrm>
          <a:prstGeom prst="star5">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Internal Stakeholders</a:t>
            </a:r>
            <a:endParaRPr lang="tr-TR" dirty="0">
              <a:solidFill>
                <a:schemeClr val="tx1"/>
              </a:solidFill>
            </a:endParaRPr>
          </a:p>
        </p:txBody>
      </p:sp>
      <p:sp>
        <p:nvSpPr>
          <p:cNvPr id="16" name="Dikdörtgen 15">
            <a:extLst>
              <a:ext uri="{FF2B5EF4-FFF2-40B4-BE49-F238E27FC236}">
                <a16:creationId xmlns:a16="http://schemas.microsoft.com/office/drawing/2014/main" id="{F6C8F472-5FD4-4567-977C-E7D0F5D561B7}"/>
              </a:ext>
            </a:extLst>
          </p:cNvPr>
          <p:cNvSpPr/>
          <p:nvPr/>
        </p:nvSpPr>
        <p:spPr>
          <a:xfrm>
            <a:off x="4332657" y="0"/>
            <a:ext cx="3971636" cy="72043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200" dirty="0">
                <a:solidFill>
                  <a:schemeClr val="tx2">
                    <a:lumMod val="90000"/>
                    <a:lumOff val="10000"/>
                  </a:schemeClr>
                </a:solidFill>
                <a:latin typeface="Arial Black" panose="020B0A04020102020204" pitchFamily="34" charset="0"/>
              </a:rPr>
              <a:t>STAKEHOLDERS</a:t>
            </a:r>
          </a:p>
        </p:txBody>
      </p:sp>
      <p:pic>
        <p:nvPicPr>
          <p:cNvPr id="18" name="Resim 17" descr="çizim içeren bir resim&#10;&#10;Açıklama otomatik olarak oluşturuldu">
            <a:extLst>
              <a:ext uri="{FF2B5EF4-FFF2-40B4-BE49-F238E27FC236}">
                <a16:creationId xmlns:a16="http://schemas.microsoft.com/office/drawing/2014/main" id="{F015E801-BACE-4508-B25E-E22D9458C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1877" y="5413531"/>
            <a:ext cx="1905266" cy="1905266"/>
          </a:xfrm>
          <a:prstGeom prst="rect">
            <a:avLst/>
          </a:prstGeom>
        </p:spPr>
      </p:pic>
    </p:spTree>
    <p:extLst>
      <p:ext uri="{BB962C8B-B14F-4D97-AF65-F5344CB8AC3E}">
        <p14:creationId xmlns:p14="http://schemas.microsoft.com/office/powerpoint/2010/main" val="8747400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6B00450-A72B-4B47-88F9-05C94329F86E}"/>
              </a:ext>
            </a:extLst>
          </p:cNvPr>
          <p:cNvSpPr>
            <a:spLocks noGrp="1"/>
          </p:cNvSpPr>
          <p:nvPr>
            <p:ph type="title"/>
          </p:nvPr>
        </p:nvSpPr>
        <p:spPr/>
        <p:txBody>
          <a:bodyPr/>
          <a:lstStyle/>
          <a:p>
            <a:r>
              <a:rPr lang="tr-TR" dirty="0">
                <a:solidFill>
                  <a:srgbClr val="FF0000"/>
                </a:solidFill>
              </a:rPr>
              <a:t>SOFTWARE PROCESS MODEL</a:t>
            </a:r>
          </a:p>
        </p:txBody>
      </p:sp>
      <p:sp>
        <p:nvSpPr>
          <p:cNvPr id="3" name="İçerik Yer Tutucusu 2">
            <a:extLst>
              <a:ext uri="{FF2B5EF4-FFF2-40B4-BE49-F238E27FC236}">
                <a16:creationId xmlns:a16="http://schemas.microsoft.com/office/drawing/2014/main" id="{742D06FA-1B20-4464-8635-103A0718E030}"/>
              </a:ext>
            </a:extLst>
          </p:cNvPr>
          <p:cNvSpPr>
            <a:spLocks noGrp="1"/>
          </p:cNvSpPr>
          <p:nvPr>
            <p:ph idx="1"/>
          </p:nvPr>
        </p:nvSpPr>
        <p:spPr/>
        <p:txBody>
          <a:bodyPr/>
          <a:lstStyle/>
          <a:p>
            <a:r>
              <a:rPr lang="en-US" dirty="0"/>
              <a:t>In this project, waterfall development process is going to be used;</a:t>
            </a:r>
            <a:endParaRPr lang="tr-TR" dirty="0"/>
          </a:p>
          <a:p>
            <a:r>
              <a:rPr lang="en-US" dirty="0"/>
              <a:t>The Waterfall Model was first Process Model to be introduced. It is also referred to as a linear-sequential life cycle model. It is very simple to understand and use. In a waterfall model, each phase must be completed fully before the next phase can begin. This type of software development model is basically used for the project which is small and there are no uncertain requirements. </a:t>
            </a:r>
            <a:endParaRPr lang="tr-TR" dirty="0"/>
          </a:p>
        </p:txBody>
      </p:sp>
      <p:pic>
        <p:nvPicPr>
          <p:cNvPr id="5" name="Resim 4" descr="çizim içeren bir resim&#10;&#10;Açıklama otomatik olarak oluşturuldu">
            <a:extLst>
              <a:ext uri="{FF2B5EF4-FFF2-40B4-BE49-F238E27FC236}">
                <a16:creationId xmlns:a16="http://schemas.microsoft.com/office/drawing/2014/main" id="{F6E39B83-1FE8-41A0-9B87-533952DC2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6734" y="5219567"/>
            <a:ext cx="1905266" cy="1905266"/>
          </a:xfrm>
          <a:prstGeom prst="rect">
            <a:avLst/>
          </a:prstGeom>
        </p:spPr>
      </p:pic>
    </p:spTree>
    <p:extLst>
      <p:ext uri="{BB962C8B-B14F-4D97-AF65-F5344CB8AC3E}">
        <p14:creationId xmlns:p14="http://schemas.microsoft.com/office/powerpoint/2010/main" val="10447104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320BAFA-267B-4791-9FF3-7C44626B830C}"/>
              </a:ext>
            </a:extLst>
          </p:cNvPr>
          <p:cNvSpPr>
            <a:spLocks noGrp="1"/>
          </p:cNvSpPr>
          <p:nvPr>
            <p:ph idx="1"/>
          </p:nvPr>
        </p:nvSpPr>
        <p:spPr>
          <a:xfrm>
            <a:off x="1569151" y="1866899"/>
            <a:ext cx="10018713" cy="3124201"/>
          </a:xfrm>
        </p:spPr>
        <p:txBody>
          <a:bodyPr/>
          <a:lstStyle/>
          <a:p>
            <a:r>
              <a:rPr lang="en-US" dirty="0"/>
              <a:t>The reason to choose the waterfall model because we are beginners and we can be confused while developing step. Without a good documentation, problems can go somewhere that we can not solve. Otherwise, we find appropriate the model and there is no reason to not choose the waterfall.</a:t>
            </a:r>
            <a:endParaRPr lang="tr-TR" dirty="0"/>
          </a:p>
        </p:txBody>
      </p:sp>
    </p:spTree>
    <p:extLst>
      <p:ext uri="{BB962C8B-B14F-4D97-AF65-F5344CB8AC3E}">
        <p14:creationId xmlns:p14="http://schemas.microsoft.com/office/powerpoint/2010/main" val="26930427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178" name="Content Placeholder 24"/>
          <p:cNvSpPr txBox="1">
            <a:spLocks noGrp="1"/>
          </p:cNvSpPr>
          <p:nvPr>
            <p:ph type="body" sz="quarter" idx="1"/>
          </p:nvPr>
        </p:nvSpPr>
        <p:spPr>
          <a:xfrm>
            <a:off x="2482885" y="195604"/>
            <a:ext cx="9020138" cy="845635"/>
          </a:xfrm>
          <a:prstGeom prst="rect">
            <a:avLst/>
          </a:prstGeom>
        </p:spPr>
        <p:txBody>
          <a:bodyPr anchor="t">
            <a:normAutofit/>
          </a:bodyPr>
          <a:lstStyle>
            <a:lvl1pPr marL="0" indent="0">
              <a:buSzTx/>
              <a:buNone/>
              <a:defRPr sz="2400" b="1">
                <a:solidFill>
                  <a:srgbClr val="FF0000"/>
                </a:solidFill>
              </a:defRPr>
            </a:lvl1pPr>
          </a:lstStyle>
          <a:p>
            <a:r>
              <a:rPr lang="tr-TR" sz="4400" dirty="0"/>
              <a:t>WATERFALL PROCESS MODEL</a:t>
            </a:r>
          </a:p>
        </p:txBody>
      </p:sp>
      <p:pic>
        <p:nvPicPr>
          <p:cNvPr id="4" name="İçerik Yer Tutucusu 3" descr="İçerik Yer Tutucusu 3">
            <a:extLst>
              <a:ext uri="{FF2B5EF4-FFF2-40B4-BE49-F238E27FC236}">
                <a16:creationId xmlns:a16="http://schemas.microsoft.com/office/drawing/2014/main" id="{DF915C02-C3DD-461E-B0AE-15B728E8E9A2}"/>
              </a:ext>
            </a:extLst>
          </p:cNvPr>
          <p:cNvPicPr>
            <a:picLocks noChangeAspect="1"/>
          </p:cNvPicPr>
          <p:nvPr/>
        </p:nvPicPr>
        <p:blipFill>
          <a:blip r:embed="rId3"/>
          <a:stretch>
            <a:fillRect/>
          </a:stretch>
        </p:blipFill>
        <p:spPr>
          <a:xfrm>
            <a:off x="5045216" y="1513614"/>
            <a:ext cx="6240990" cy="396302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3" name="Resim 2" descr="çizim içeren bir resim&#10;&#10;Açıklama otomatik olarak oluşturuldu">
            <a:extLst>
              <a:ext uri="{FF2B5EF4-FFF2-40B4-BE49-F238E27FC236}">
                <a16:creationId xmlns:a16="http://schemas.microsoft.com/office/drawing/2014/main" id="{C17662E8-2C1A-45A7-BC8F-CE4524C51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0202" y="2024020"/>
            <a:ext cx="2033459" cy="203345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86BD7B-1961-48FC-A15B-1EF5A6521E56}"/>
              </a:ext>
            </a:extLst>
          </p:cNvPr>
          <p:cNvSpPr>
            <a:spLocks noGrp="1"/>
          </p:cNvSpPr>
          <p:nvPr>
            <p:ph type="title"/>
          </p:nvPr>
        </p:nvSpPr>
        <p:spPr>
          <a:xfrm>
            <a:off x="1308820" y="-579582"/>
            <a:ext cx="10018713" cy="1752599"/>
          </a:xfrm>
        </p:spPr>
        <p:txBody>
          <a:bodyPr/>
          <a:lstStyle/>
          <a:p>
            <a:r>
              <a:rPr lang="tr-TR" dirty="0">
                <a:solidFill>
                  <a:srgbClr val="FF0000"/>
                </a:solidFill>
              </a:rPr>
              <a:t>SCHEDULE AND EFFORT</a:t>
            </a:r>
          </a:p>
        </p:txBody>
      </p:sp>
      <p:sp>
        <p:nvSpPr>
          <p:cNvPr id="3" name="İçerik Yer Tutucusu 2">
            <a:extLst>
              <a:ext uri="{FF2B5EF4-FFF2-40B4-BE49-F238E27FC236}">
                <a16:creationId xmlns:a16="http://schemas.microsoft.com/office/drawing/2014/main" id="{0E0812EC-49CC-4082-99FD-0D32D5809AC2}"/>
              </a:ext>
            </a:extLst>
          </p:cNvPr>
          <p:cNvSpPr>
            <a:spLocks noGrp="1"/>
          </p:cNvSpPr>
          <p:nvPr>
            <p:ph idx="1"/>
          </p:nvPr>
        </p:nvSpPr>
        <p:spPr>
          <a:xfrm>
            <a:off x="1874715" y="771646"/>
            <a:ext cx="6156921" cy="1036783"/>
          </a:xfrm>
        </p:spPr>
        <p:txBody>
          <a:bodyPr>
            <a:normAutofit/>
          </a:bodyPr>
          <a:lstStyle/>
          <a:p>
            <a:r>
              <a:rPr lang="tr-TR" dirty="0"/>
              <a:t>Schedule </a:t>
            </a:r>
            <a:r>
              <a:rPr lang="tr-TR" dirty="0" err="1"/>
              <a:t>and</a:t>
            </a:r>
            <a:r>
              <a:rPr lang="tr-TR" dirty="0"/>
              <a:t> </a:t>
            </a:r>
            <a:r>
              <a:rPr lang="tr-TR" dirty="0" err="1"/>
              <a:t>Gantt</a:t>
            </a:r>
            <a:r>
              <a:rPr lang="tr-TR" dirty="0"/>
              <a:t> Chart of </a:t>
            </a:r>
            <a:r>
              <a:rPr lang="tr-TR" dirty="0" err="1"/>
              <a:t>the</a:t>
            </a:r>
            <a:r>
              <a:rPr lang="tr-TR" dirty="0"/>
              <a:t> Project</a:t>
            </a:r>
          </a:p>
          <a:p>
            <a:endParaRPr lang="tr-TR" dirty="0"/>
          </a:p>
        </p:txBody>
      </p:sp>
      <p:pic>
        <p:nvPicPr>
          <p:cNvPr id="6" name="Resim 5" descr="çizim içeren bir resim&#10;&#10;Açıklama otomatik olarak oluşturuldu">
            <a:extLst>
              <a:ext uri="{FF2B5EF4-FFF2-40B4-BE49-F238E27FC236}">
                <a16:creationId xmlns:a16="http://schemas.microsoft.com/office/drawing/2014/main" id="{EBEFCAD7-84F1-4869-89ED-D64822A06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3794" y="-261876"/>
            <a:ext cx="1688206" cy="1752599"/>
          </a:xfrm>
          <a:prstGeom prst="rect">
            <a:avLst/>
          </a:prstGeom>
        </p:spPr>
      </p:pic>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715" y="1360375"/>
            <a:ext cx="8054284" cy="5266592"/>
          </a:xfrm>
          <a:prstGeom prst="rect">
            <a:avLst/>
          </a:prstGeom>
        </p:spPr>
      </p:pic>
    </p:spTree>
    <p:extLst>
      <p:ext uri="{BB962C8B-B14F-4D97-AF65-F5344CB8AC3E}">
        <p14:creationId xmlns:p14="http://schemas.microsoft.com/office/powerpoint/2010/main" val="40042792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5363578-2A8C-4658-87B5-C5912F54235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3" name="Freeform 6">
              <a:extLst>
                <a:ext uri="{FF2B5EF4-FFF2-40B4-BE49-F238E27FC236}">
                  <a16:creationId xmlns:a16="http://schemas.microsoft.com/office/drawing/2014/main" id="{E218F359-143F-4C4D-89E0-5264C1C848B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62ADA4B7-AAC9-4634-808E-1FFA83601A9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5" name="Freeform 9">
              <a:extLst>
                <a:ext uri="{FF2B5EF4-FFF2-40B4-BE49-F238E27FC236}">
                  <a16:creationId xmlns:a16="http://schemas.microsoft.com/office/drawing/2014/main" id="{32EDB2D2-BC10-4870-9DC7-868590D46C2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6" name="Freeform 10">
              <a:extLst>
                <a:ext uri="{FF2B5EF4-FFF2-40B4-BE49-F238E27FC236}">
                  <a16:creationId xmlns:a16="http://schemas.microsoft.com/office/drawing/2014/main" id="{293A2EC2-7274-4905-8DAF-A2D403034B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1">
              <a:extLst>
                <a:ext uri="{FF2B5EF4-FFF2-40B4-BE49-F238E27FC236}">
                  <a16:creationId xmlns:a16="http://schemas.microsoft.com/office/drawing/2014/main" id="{676BE7D1-3188-44D8-8A0A-51164D0AB8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2">
              <a:extLst>
                <a:ext uri="{FF2B5EF4-FFF2-40B4-BE49-F238E27FC236}">
                  <a16:creationId xmlns:a16="http://schemas.microsoft.com/office/drawing/2014/main" id="{2045A432-8539-4E56-9560-4B67D252076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Başlık 1">
            <a:extLst>
              <a:ext uri="{FF2B5EF4-FFF2-40B4-BE49-F238E27FC236}">
                <a16:creationId xmlns:a16="http://schemas.microsoft.com/office/drawing/2014/main" id="{4EECA789-049A-40D7-878B-D97E722B06D8}"/>
              </a:ext>
            </a:extLst>
          </p:cNvPr>
          <p:cNvSpPr>
            <a:spLocks noGrp="1"/>
          </p:cNvSpPr>
          <p:nvPr>
            <p:ph type="title"/>
          </p:nvPr>
        </p:nvSpPr>
        <p:spPr>
          <a:xfrm>
            <a:off x="2253785" y="1380068"/>
            <a:ext cx="4978303" cy="2616199"/>
          </a:xfrm>
        </p:spPr>
        <p:txBody>
          <a:bodyPr vert="horz" lIns="91440" tIns="45720" rIns="91440" bIns="45720" rtlCol="0" anchor="b">
            <a:normAutofit/>
          </a:bodyPr>
          <a:lstStyle/>
          <a:p>
            <a:pPr algn="r">
              <a:lnSpc>
                <a:spcPct val="90000"/>
              </a:lnSpc>
            </a:pPr>
            <a:r>
              <a:rPr lang="en-US" sz="5600"/>
              <a:t>THIS IS THE SPECIAL LOGO WE DESIGNED</a:t>
            </a:r>
          </a:p>
        </p:txBody>
      </p:sp>
      <p:sp>
        <p:nvSpPr>
          <p:cNvPr id="20" name="Rounded Rectangle 4">
            <a:extLst>
              <a:ext uri="{FF2B5EF4-FFF2-40B4-BE49-F238E27FC236}">
                <a16:creationId xmlns:a16="http://schemas.microsoft.com/office/drawing/2014/main" id="{88B7986E-8897-45E6-98FA-7D54671B016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descr="çizim içeren bir resim&#10;&#10;Açıklama otomatik olarak oluşturuldu">
            <a:extLst>
              <a:ext uri="{FF2B5EF4-FFF2-40B4-BE49-F238E27FC236}">
                <a16:creationId xmlns:a16="http://schemas.microsoft.com/office/drawing/2014/main" id="{0AB644EE-DFE2-4FD7-9A8F-FA0DD2D70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3801" y="1614524"/>
            <a:ext cx="3341190" cy="3341190"/>
          </a:xfrm>
          <a:prstGeom prst="rect">
            <a:avLst/>
          </a:prstGeom>
        </p:spPr>
      </p:pic>
    </p:spTree>
    <p:extLst>
      <p:ext uri="{BB962C8B-B14F-4D97-AF65-F5344CB8AC3E}">
        <p14:creationId xmlns:p14="http://schemas.microsoft.com/office/powerpoint/2010/main" val="22584059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Başlık 1"/>
          <p:cNvSpPr txBox="1">
            <a:spLocks noGrp="1"/>
          </p:cNvSpPr>
          <p:nvPr>
            <p:ph type="title"/>
          </p:nvPr>
        </p:nvSpPr>
        <p:spPr>
          <a:xfrm>
            <a:off x="1371600" y="685800"/>
            <a:ext cx="9601200" cy="769289"/>
          </a:xfrm>
          <a:prstGeom prst="rect">
            <a:avLst/>
          </a:prstGeom>
        </p:spPr>
        <p:txBody>
          <a:bodyPr/>
          <a:lstStyle>
            <a:lvl1pPr>
              <a:defRPr>
                <a:solidFill>
                  <a:srgbClr val="FF0000"/>
                </a:solidFill>
              </a:defRPr>
            </a:lvl1pPr>
          </a:lstStyle>
          <a:p>
            <a:r>
              <a:rPr dirty="0"/>
              <a:t>MEASUREMENTS</a:t>
            </a:r>
          </a:p>
        </p:txBody>
      </p:sp>
      <p:grpSp>
        <p:nvGrpSpPr>
          <p:cNvPr id="191" name="Oval 3"/>
          <p:cNvGrpSpPr/>
          <p:nvPr/>
        </p:nvGrpSpPr>
        <p:grpSpPr>
          <a:xfrm>
            <a:off x="1467015" y="1455087"/>
            <a:ext cx="2655738" cy="1447142"/>
            <a:chOff x="0" y="-1"/>
            <a:chExt cx="2655736" cy="1447140"/>
          </a:xfrm>
        </p:grpSpPr>
        <p:sp>
          <p:nvSpPr>
            <p:cNvPr id="189" name="Oval"/>
            <p:cNvSpPr/>
            <p:nvPr/>
          </p:nvSpPr>
          <p:spPr>
            <a:xfrm>
              <a:off x="0" y="-1"/>
              <a:ext cx="2655736" cy="1447140"/>
            </a:xfrm>
            <a:prstGeom prst="ellipse">
              <a:avLst/>
            </a:prstGeom>
            <a:solidFill>
              <a:schemeClr val="accent4"/>
            </a:solidFill>
            <a:ln w="34925" cap="flat">
              <a:solidFill>
                <a:srgbClr val="677D68"/>
              </a:solidFill>
              <a:prstDash val="solid"/>
              <a:round/>
            </a:ln>
            <a:effectLst/>
          </p:spPr>
          <p:txBody>
            <a:bodyPr wrap="square" lIns="45719" tIns="45719" rIns="45719" bIns="45719" numCol="1" anchor="ctr">
              <a:noAutofit/>
            </a:bodyPr>
            <a:lstStyle/>
            <a:p>
              <a:pPr algn="ctr">
                <a:defRPr>
                  <a:solidFill>
                    <a:srgbClr val="FFFFFF"/>
                  </a:solidFill>
                </a:defRPr>
              </a:pPr>
              <a:endParaRPr dirty="0"/>
            </a:p>
          </p:txBody>
        </p:sp>
        <p:sp>
          <p:nvSpPr>
            <p:cNvPr id="190" name="Project Cost"/>
            <p:cNvSpPr txBox="1"/>
            <p:nvPr/>
          </p:nvSpPr>
          <p:spPr>
            <a:xfrm>
              <a:off x="434643" y="538905"/>
              <a:ext cx="1786450" cy="369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tr-TR" b="1" dirty="0" err="1"/>
                <a:t>Code</a:t>
              </a:r>
              <a:r>
                <a:rPr lang="tr-TR" b="1" dirty="0"/>
                <a:t> </a:t>
              </a:r>
              <a:r>
                <a:rPr lang="tr-TR" b="1" dirty="0" err="1"/>
                <a:t>Quality</a:t>
              </a:r>
              <a:endParaRPr dirty="0"/>
            </a:p>
          </p:txBody>
        </p:sp>
      </p:grpSp>
      <p:grpSp>
        <p:nvGrpSpPr>
          <p:cNvPr id="194" name="Oval 5"/>
          <p:cNvGrpSpPr/>
          <p:nvPr/>
        </p:nvGrpSpPr>
        <p:grpSpPr>
          <a:xfrm>
            <a:off x="4983479" y="1455087"/>
            <a:ext cx="2655738" cy="1447142"/>
            <a:chOff x="0" y="-1"/>
            <a:chExt cx="2655736" cy="1447140"/>
          </a:xfrm>
        </p:grpSpPr>
        <p:sp>
          <p:nvSpPr>
            <p:cNvPr id="192" name="Oval"/>
            <p:cNvSpPr/>
            <p:nvPr/>
          </p:nvSpPr>
          <p:spPr>
            <a:xfrm>
              <a:off x="0" y="-1"/>
              <a:ext cx="2655736" cy="1447140"/>
            </a:xfrm>
            <a:prstGeom prst="ellipse">
              <a:avLst/>
            </a:prstGeom>
            <a:solidFill>
              <a:schemeClr val="accent4"/>
            </a:solidFill>
            <a:ln w="34925" cap="flat">
              <a:solidFill>
                <a:srgbClr val="677D68"/>
              </a:solidFill>
              <a:prstDash val="solid"/>
              <a:round/>
            </a:ln>
            <a:effectLst/>
          </p:spPr>
          <p:txBody>
            <a:bodyPr wrap="square" lIns="45719" tIns="45719" rIns="45719" bIns="45719" numCol="1" anchor="ctr">
              <a:noAutofit/>
            </a:bodyPr>
            <a:lstStyle/>
            <a:p>
              <a:pPr algn="ctr">
                <a:defRPr>
                  <a:solidFill>
                    <a:srgbClr val="FFFFFF"/>
                  </a:solidFill>
                </a:defRPr>
              </a:pPr>
              <a:endParaRPr dirty="0"/>
            </a:p>
          </p:txBody>
        </p:sp>
        <p:sp>
          <p:nvSpPr>
            <p:cNvPr id="193" name="Effort on the Project"/>
            <p:cNvSpPr txBox="1"/>
            <p:nvPr/>
          </p:nvSpPr>
          <p:spPr>
            <a:xfrm>
              <a:off x="434643" y="400405"/>
              <a:ext cx="1786450"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tr-TR" b="1" dirty="0"/>
                <a:t>Schedule </a:t>
              </a:r>
              <a:r>
                <a:rPr lang="tr-TR" b="1" dirty="0" err="1"/>
                <a:t>and</a:t>
              </a:r>
              <a:r>
                <a:rPr lang="tr-TR" b="1" dirty="0"/>
                <a:t> </a:t>
              </a:r>
              <a:r>
                <a:rPr lang="tr-TR" b="1" dirty="0" err="1"/>
                <a:t>Effort</a:t>
              </a:r>
              <a:endParaRPr dirty="0"/>
            </a:p>
          </p:txBody>
        </p:sp>
      </p:grpSp>
      <p:grpSp>
        <p:nvGrpSpPr>
          <p:cNvPr id="197" name="Oval 6"/>
          <p:cNvGrpSpPr/>
          <p:nvPr/>
        </p:nvGrpSpPr>
        <p:grpSpPr>
          <a:xfrm>
            <a:off x="8499943" y="1455087"/>
            <a:ext cx="2655738" cy="1447142"/>
            <a:chOff x="0" y="-1"/>
            <a:chExt cx="2655736" cy="1447140"/>
          </a:xfrm>
        </p:grpSpPr>
        <p:sp>
          <p:nvSpPr>
            <p:cNvPr id="195" name="Oval"/>
            <p:cNvSpPr/>
            <p:nvPr/>
          </p:nvSpPr>
          <p:spPr>
            <a:xfrm>
              <a:off x="0" y="-1"/>
              <a:ext cx="2655736" cy="1447140"/>
            </a:xfrm>
            <a:prstGeom prst="ellipse">
              <a:avLst/>
            </a:prstGeom>
            <a:solidFill>
              <a:schemeClr val="accent4"/>
            </a:solidFill>
            <a:ln w="34925" cap="flat">
              <a:solidFill>
                <a:srgbClr val="677D68"/>
              </a:solidFill>
              <a:prstDash val="solid"/>
              <a:round/>
            </a:ln>
            <a:effectLst/>
          </p:spPr>
          <p:txBody>
            <a:bodyPr wrap="square" lIns="45719" tIns="45719" rIns="45719" bIns="45719" numCol="1" anchor="ctr">
              <a:noAutofit/>
            </a:bodyPr>
            <a:lstStyle/>
            <a:p>
              <a:pPr algn="ctr">
                <a:defRPr>
                  <a:solidFill>
                    <a:srgbClr val="FFFFFF"/>
                  </a:solidFill>
                </a:defRPr>
              </a:pPr>
              <a:endParaRPr dirty="0"/>
            </a:p>
          </p:txBody>
        </p:sp>
        <p:sp>
          <p:nvSpPr>
            <p:cNvPr id="196" name="Documents"/>
            <p:cNvSpPr txBox="1"/>
            <p:nvPr/>
          </p:nvSpPr>
          <p:spPr>
            <a:xfrm>
              <a:off x="434643" y="538905"/>
              <a:ext cx="1786450" cy="369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tr-TR" b="1" dirty="0"/>
                <a:t>Financial Risk</a:t>
              </a:r>
              <a:endParaRPr dirty="0"/>
            </a:p>
          </p:txBody>
        </p:sp>
      </p:grpSp>
      <p:grpSp>
        <p:nvGrpSpPr>
          <p:cNvPr id="203" name="Oval 8"/>
          <p:cNvGrpSpPr/>
          <p:nvPr/>
        </p:nvGrpSpPr>
        <p:grpSpPr>
          <a:xfrm>
            <a:off x="1467015" y="3451858"/>
            <a:ext cx="2655738" cy="1447141"/>
            <a:chOff x="0" y="-1"/>
            <a:chExt cx="2655736" cy="1447140"/>
          </a:xfrm>
        </p:grpSpPr>
        <p:sp>
          <p:nvSpPr>
            <p:cNvPr id="201" name="Oval"/>
            <p:cNvSpPr/>
            <p:nvPr/>
          </p:nvSpPr>
          <p:spPr>
            <a:xfrm>
              <a:off x="0" y="-1"/>
              <a:ext cx="2655736" cy="1447140"/>
            </a:xfrm>
            <a:prstGeom prst="ellipse">
              <a:avLst/>
            </a:prstGeom>
            <a:solidFill>
              <a:schemeClr val="accent4"/>
            </a:solidFill>
            <a:ln w="34925" cap="flat">
              <a:solidFill>
                <a:srgbClr val="677D68"/>
              </a:solidFill>
              <a:prstDash val="solid"/>
              <a:round/>
            </a:ln>
            <a:effectLst/>
          </p:spPr>
          <p:txBody>
            <a:bodyPr wrap="square" lIns="45719" tIns="45719" rIns="45719" bIns="45719" numCol="1" anchor="ctr">
              <a:noAutofit/>
            </a:bodyPr>
            <a:lstStyle/>
            <a:p>
              <a:pPr algn="ctr">
                <a:defRPr>
                  <a:solidFill>
                    <a:srgbClr val="FFFFFF"/>
                  </a:solidFill>
                </a:defRPr>
              </a:pPr>
              <a:endParaRPr dirty="0"/>
            </a:p>
          </p:txBody>
        </p:sp>
        <p:sp>
          <p:nvSpPr>
            <p:cNvPr id="202" name="Count of Errors"/>
            <p:cNvSpPr txBox="1"/>
            <p:nvPr/>
          </p:nvSpPr>
          <p:spPr>
            <a:xfrm>
              <a:off x="434643" y="538904"/>
              <a:ext cx="1786450"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tr-TR" b="1" dirty="0"/>
                <a:t>Technical </a:t>
              </a:r>
              <a:r>
                <a:rPr lang="tr-TR" b="1" dirty="0" err="1"/>
                <a:t>Debt</a:t>
              </a:r>
              <a:endParaRPr dirty="0"/>
            </a:p>
          </p:txBody>
        </p:sp>
      </p:grpSp>
      <p:grpSp>
        <p:nvGrpSpPr>
          <p:cNvPr id="206" name="Oval 9"/>
          <p:cNvGrpSpPr/>
          <p:nvPr/>
        </p:nvGrpSpPr>
        <p:grpSpPr>
          <a:xfrm>
            <a:off x="4997394" y="3451858"/>
            <a:ext cx="2655738" cy="1447141"/>
            <a:chOff x="0" y="-1"/>
            <a:chExt cx="2655736" cy="1447140"/>
          </a:xfrm>
        </p:grpSpPr>
        <p:sp>
          <p:nvSpPr>
            <p:cNvPr id="204" name="Oval"/>
            <p:cNvSpPr/>
            <p:nvPr/>
          </p:nvSpPr>
          <p:spPr>
            <a:xfrm>
              <a:off x="0" y="-1"/>
              <a:ext cx="2655736" cy="1447140"/>
            </a:xfrm>
            <a:prstGeom prst="ellipse">
              <a:avLst/>
            </a:prstGeom>
            <a:solidFill>
              <a:schemeClr val="accent4"/>
            </a:solidFill>
            <a:ln w="34925" cap="flat">
              <a:solidFill>
                <a:srgbClr val="677D68"/>
              </a:solidFill>
              <a:prstDash val="solid"/>
              <a:round/>
            </a:ln>
            <a:effectLst/>
          </p:spPr>
          <p:txBody>
            <a:bodyPr wrap="square" lIns="45719" tIns="45719" rIns="45719" bIns="45719" numCol="1" anchor="ctr">
              <a:noAutofit/>
            </a:bodyPr>
            <a:lstStyle/>
            <a:p>
              <a:pPr algn="ctr">
                <a:defRPr>
                  <a:solidFill>
                    <a:srgbClr val="FFFFFF"/>
                  </a:solidFill>
                </a:defRPr>
              </a:pPr>
              <a:endParaRPr dirty="0"/>
            </a:p>
          </p:txBody>
        </p:sp>
        <p:sp>
          <p:nvSpPr>
            <p:cNvPr id="205" name="Update Frequency"/>
            <p:cNvSpPr txBox="1"/>
            <p:nvPr/>
          </p:nvSpPr>
          <p:spPr>
            <a:xfrm>
              <a:off x="434643" y="538904"/>
              <a:ext cx="1786450"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tr-TR" b="1" dirty="0"/>
                <a:t>Project </a:t>
              </a:r>
              <a:r>
                <a:rPr lang="tr-TR" b="1" dirty="0" err="1"/>
                <a:t>Cost</a:t>
              </a:r>
              <a:endParaRPr dirty="0"/>
            </a:p>
          </p:txBody>
        </p:sp>
      </p:grpSp>
      <p:grpSp>
        <p:nvGrpSpPr>
          <p:cNvPr id="209" name="Oval 10"/>
          <p:cNvGrpSpPr/>
          <p:nvPr/>
        </p:nvGrpSpPr>
        <p:grpSpPr>
          <a:xfrm>
            <a:off x="8499943" y="3428998"/>
            <a:ext cx="2655738" cy="1447142"/>
            <a:chOff x="0" y="-1"/>
            <a:chExt cx="2655736" cy="1447140"/>
          </a:xfrm>
        </p:grpSpPr>
        <p:sp>
          <p:nvSpPr>
            <p:cNvPr id="207" name="Oval"/>
            <p:cNvSpPr/>
            <p:nvPr/>
          </p:nvSpPr>
          <p:spPr>
            <a:xfrm>
              <a:off x="0" y="-1"/>
              <a:ext cx="2655736" cy="1447140"/>
            </a:xfrm>
            <a:prstGeom prst="ellipse">
              <a:avLst/>
            </a:prstGeom>
            <a:solidFill>
              <a:schemeClr val="accent4"/>
            </a:solidFill>
            <a:ln w="34925" cap="flat">
              <a:solidFill>
                <a:srgbClr val="677D68"/>
              </a:solidFill>
              <a:prstDash val="solid"/>
              <a:round/>
            </a:ln>
            <a:effectLst/>
          </p:spPr>
          <p:txBody>
            <a:bodyPr wrap="square" lIns="45719" tIns="45719" rIns="45719" bIns="45719" numCol="1" anchor="ctr">
              <a:noAutofit/>
            </a:bodyPr>
            <a:lstStyle/>
            <a:p>
              <a:pPr algn="ctr">
                <a:defRPr>
                  <a:solidFill>
                    <a:srgbClr val="FFFFFF"/>
                  </a:solidFill>
                </a:defRPr>
              </a:pPr>
              <a:endParaRPr dirty="0"/>
            </a:p>
          </p:txBody>
        </p:sp>
        <p:sp>
          <p:nvSpPr>
            <p:cNvPr id="208" name="Space in Memory"/>
            <p:cNvSpPr txBox="1"/>
            <p:nvPr/>
          </p:nvSpPr>
          <p:spPr>
            <a:xfrm>
              <a:off x="434643" y="538905"/>
              <a:ext cx="1786450" cy="369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ctr">
                <a:defRPr>
                  <a:solidFill>
                    <a:srgbClr val="FFFFFF"/>
                  </a:solidFill>
                </a:defRPr>
              </a:lvl1pPr>
            </a:lstStyle>
            <a:p>
              <a:r>
                <a:rPr lang="tr-TR" b="1" dirty="0" err="1"/>
                <a:t>Documents</a:t>
              </a:r>
              <a:endParaRPr dirty="0"/>
            </a:p>
          </p:txBody>
        </p:sp>
      </p:grpSp>
      <p:pic>
        <p:nvPicPr>
          <p:cNvPr id="3" name="Resim 2" descr="çizim içeren bir resim&#10;&#10;Açıklama otomatik olarak oluşturuldu">
            <a:extLst>
              <a:ext uri="{FF2B5EF4-FFF2-40B4-BE49-F238E27FC236}">
                <a16:creationId xmlns:a16="http://schemas.microsoft.com/office/drawing/2014/main" id="{FF2774AE-D53E-4F12-994A-AD14FA8E3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34" y="5415047"/>
            <a:ext cx="1905266" cy="1905266"/>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9D059B6-ADD8-488A-B346-63289E90D1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F69B42B4-BC82-4495-A6F9-A28167B56A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83CC168C-2AD4-4FFB-9F25-420ED6514C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6C9F369A-6158-4AE8-BA04-138A9DFFAE0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FC7B1DF4-AD98-42A8-820F-667A3DCC40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61C58B74-3656-4FD5-AC47-EE3A59EBB81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8B349A01-D803-4A18-B608-47BFCED434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CE3D4922-3D1C-4679-9A86-15BFC1A252F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
            <a:extLst>
              <a:ext uri="{FF2B5EF4-FFF2-40B4-BE49-F238E27FC236}">
                <a16:creationId xmlns:a16="http://schemas.microsoft.com/office/drawing/2014/main" id="{93667F4D-F2CD-4E50-BACC-24766910F77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2913"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tx2">
              <a:lumMod val="50000"/>
            </a:schemeClr>
          </a:solidFill>
          <a:ln>
            <a:noFill/>
          </a:ln>
        </p:spPr>
        <p:txBody>
          <a:bodyPr/>
          <a:lstStyle/>
          <a:p>
            <a:endParaRPr lang="en-US" dirty="0"/>
          </a:p>
        </p:txBody>
      </p:sp>
      <p:sp>
        <p:nvSpPr>
          <p:cNvPr id="20" name="Freeform 7">
            <a:extLst>
              <a:ext uri="{FF2B5EF4-FFF2-40B4-BE49-F238E27FC236}">
                <a16:creationId xmlns:a16="http://schemas.microsoft.com/office/drawing/2014/main" id="{20CAAE25-D2F2-493F-9569-EC552C1ADD7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76525"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accent1"/>
          </a:solidFill>
          <a:ln>
            <a:noFill/>
          </a:ln>
        </p:spPr>
      </p:sp>
      <p:sp>
        <p:nvSpPr>
          <p:cNvPr id="22" name="Freeform 10">
            <a:extLst>
              <a:ext uri="{FF2B5EF4-FFF2-40B4-BE49-F238E27FC236}">
                <a16:creationId xmlns:a16="http://schemas.microsoft.com/office/drawing/2014/main" id="{92FDEA97-0861-44C0-9B26-4BB5F777AE1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82913"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tx2">
              <a:lumMod val="25000"/>
              <a:alpha val="80000"/>
            </a:schemeClr>
          </a:solidFill>
          <a:ln>
            <a:noFill/>
          </a:ln>
        </p:spPr>
      </p:sp>
      <p:sp>
        <p:nvSpPr>
          <p:cNvPr id="24" name="Freeform: Shape 23">
            <a:extLst>
              <a:ext uri="{FF2B5EF4-FFF2-40B4-BE49-F238E27FC236}">
                <a16:creationId xmlns:a16="http://schemas.microsoft.com/office/drawing/2014/main" id="{0FC953F9-A744-406B-9DCA-1E7B5D4713A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76525" y="5238750"/>
            <a:ext cx="1695450" cy="1619250"/>
          </a:xfrm>
          <a:custGeom>
            <a:avLst/>
            <a:gdLst>
              <a:gd name="connsiteX0" fmla="*/ 0 w 1695450"/>
              <a:gd name="connsiteY0" fmla="*/ 0 h 1619250"/>
              <a:gd name="connsiteX1" fmla="*/ 10414 w 1695450"/>
              <a:gd name="connsiteY1" fmla="*/ 1623 h 1619250"/>
              <a:gd name="connsiteX2" fmla="*/ 9236 w 1695450"/>
              <a:gd name="connsiteY2" fmla="*/ 0 h 1619250"/>
              <a:gd name="connsiteX3" fmla="*/ 10475 w 1695450"/>
              <a:gd name="connsiteY3" fmla="*/ 1633 h 1619250"/>
              <a:gd name="connsiteX4" fmla="*/ 244475 w 1695450"/>
              <a:gd name="connsiteY4" fmla="*/ 38100 h 1619250"/>
              <a:gd name="connsiteX5" fmla="*/ 249238 w 1695450"/>
              <a:gd name="connsiteY5" fmla="*/ 38100 h 1619250"/>
              <a:gd name="connsiteX6" fmla="*/ 249238 w 1695450"/>
              <a:gd name="connsiteY6" fmla="*/ 42863 h 1619250"/>
              <a:gd name="connsiteX7" fmla="*/ 244475 w 1695450"/>
              <a:gd name="connsiteY7" fmla="*/ 42863 h 1619250"/>
              <a:gd name="connsiteX8" fmla="*/ 292100 w 1695450"/>
              <a:gd name="connsiteY8" fmla="*/ 95250 h 1619250"/>
              <a:gd name="connsiteX9" fmla="*/ 1695450 w 1695450"/>
              <a:gd name="connsiteY9" fmla="*/ 1619250 h 1619250"/>
              <a:gd name="connsiteX10" fmla="*/ 1237961 w 1695450"/>
              <a:gd name="connsiteY10" fmla="*/ 1619250 h 1619250"/>
              <a:gd name="connsiteX11" fmla="*/ 1228725 w 1695450"/>
              <a:gd name="connsiteY11" fmla="*/ 1619250 h 1619250"/>
              <a:gd name="connsiteX12" fmla="*/ 1183986 w 1695450"/>
              <a:gd name="connsiteY12" fmla="*/ 1619250 h 1619250"/>
              <a:gd name="connsiteX13" fmla="*/ 210255 w 1695450"/>
              <a:gd name="connsiteY13" fmla="*/ 277080 h 1619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5450" h="1619250">
                <a:moveTo>
                  <a:pt x="0" y="0"/>
                </a:moveTo>
                <a:lnTo>
                  <a:pt x="10414" y="1623"/>
                </a:lnTo>
                <a:lnTo>
                  <a:pt x="9236" y="0"/>
                </a:lnTo>
                <a:lnTo>
                  <a:pt x="10475" y="1633"/>
                </a:lnTo>
                <a:lnTo>
                  <a:pt x="244475" y="38100"/>
                </a:lnTo>
                <a:lnTo>
                  <a:pt x="249238" y="38100"/>
                </a:lnTo>
                <a:lnTo>
                  <a:pt x="249238" y="42863"/>
                </a:lnTo>
                <a:lnTo>
                  <a:pt x="244475" y="42863"/>
                </a:lnTo>
                <a:lnTo>
                  <a:pt x="292100" y="95250"/>
                </a:lnTo>
                <a:lnTo>
                  <a:pt x="1695450" y="1619250"/>
                </a:lnTo>
                <a:lnTo>
                  <a:pt x="1237961" y="1619250"/>
                </a:lnTo>
                <a:lnTo>
                  <a:pt x="1228725" y="1619250"/>
                </a:lnTo>
                <a:lnTo>
                  <a:pt x="1183986" y="1619250"/>
                </a:lnTo>
                <a:lnTo>
                  <a:pt x="210255" y="277080"/>
                </a:lnTo>
                <a:close/>
              </a:path>
            </a:pathLst>
          </a:custGeom>
          <a:solidFill>
            <a:schemeClr val="accent1">
              <a:lumMod val="75000"/>
              <a:alpha val="80000"/>
            </a:schemeClr>
          </a:solidFill>
          <a:ln>
            <a:noFill/>
          </a:ln>
        </p:spPr>
      </p:sp>
      <p:sp>
        <p:nvSpPr>
          <p:cNvPr id="26" name="Freeform: Shape 25">
            <a:extLst>
              <a:ext uri="{FF2B5EF4-FFF2-40B4-BE49-F238E27FC236}">
                <a16:creationId xmlns:a16="http://schemas.microsoft.com/office/drawing/2014/main" id="{859003D2-E7D2-4253-9EF1-1F513027A89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143384" cy="6858000"/>
          </a:xfrm>
          <a:custGeom>
            <a:avLst/>
            <a:gdLst>
              <a:gd name="connsiteX0" fmla="*/ 0 w 8143384"/>
              <a:gd name="connsiteY0" fmla="*/ 0 h 6858001"/>
              <a:gd name="connsiteX1" fmla="*/ 3861881 w 8143384"/>
              <a:gd name="connsiteY1" fmla="*/ 0 h 6858001"/>
              <a:gd name="connsiteX2" fmla="*/ 3861881 w 8143384"/>
              <a:gd name="connsiteY2" fmla="*/ 1 h 6858001"/>
              <a:gd name="connsiteX3" fmla="*/ 6963565 w 8143384"/>
              <a:gd name="connsiteY3" fmla="*/ 1 h 6858001"/>
              <a:gd name="connsiteX4" fmla="*/ 6963565 w 8143384"/>
              <a:gd name="connsiteY4" fmla="*/ 0 h 6858001"/>
              <a:gd name="connsiteX5" fmla="*/ 7841583 w 8143384"/>
              <a:gd name="connsiteY5" fmla="*/ 0 h 6858001"/>
              <a:gd name="connsiteX6" fmla="*/ 6994625 w 8143384"/>
              <a:gd name="connsiteY6" fmla="*/ 5258645 h 6858001"/>
              <a:gd name="connsiteX7" fmla="*/ 6994625 w 8143384"/>
              <a:gd name="connsiteY7" fmla="*/ 5263939 h 6858001"/>
              <a:gd name="connsiteX8" fmla="*/ 8143384 w 8143384"/>
              <a:gd name="connsiteY8" fmla="*/ 6858001 h 6858001"/>
              <a:gd name="connsiteX9" fmla="*/ 6994625 w 8143384"/>
              <a:gd name="connsiteY9" fmla="*/ 6858001 h 6858001"/>
              <a:gd name="connsiteX10" fmla="*/ 6643195 w 8143384"/>
              <a:gd name="connsiteY10" fmla="*/ 6858001 h 6858001"/>
              <a:gd name="connsiteX11" fmla="*/ 3861881 w 8143384"/>
              <a:gd name="connsiteY11" fmla="*/ 6858001 h 6858001"/>
              <a:gd name="connsiteX12" fmla="*/ 3739675 w 8143384"/>
              <a:gd name="connsiteY12" fmla="*/ 6858001 h 6858001"/>
              <a:gd name="connsiteX13" fmla="*/ 0 w 8143384"/>
              <a:gd name="connsiteY13"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43384" h="6858001">
                <a:moveTo>
                  <a:pt x="0" y="0"/>
                </a:moveTo>
                <a:lnTo>
                  <a:pt x="3861881" y="0"/>
                </a:lnTo>
                <a:lnTo>
                  <a:pt x="3861881" y="1"/>
                </a:lnTo>
                <a:lnTo>
                  <a:pt x="6963565" y="1"/>
                </a:lnTo>
                <a:lnTo>
                  <a:pt x="6963565" y="0"/>
                </a:lnTo>
                <a:lnTo>
                  <a:pt x="7841583" y="0"/>
                </a:lnTo>
                <a:lnTo>
                  <a:pt x="6994625" y="5258645"/>
                </a:lnTo>
                <a:lnTo>
                  <a:pt x="6994625" y="5263939"/>
                </a:lnTo>
                <a:lnTo>
                  <a:pt x="8143384" y="6858001"/>
                </a:lnTo>
                <a:lnTo>
                  <a:pt x="6994625" y="6858001"/>
                </a:lnTo>
                <a:lnTo>
                  <a:pt x="6643195" y="6858001"/>
                </a:lnTo>
                <a:lnTo>
                  <a:pt x="3861881" y="6858001"/>
                </a:lnTo>
                <a:lnTo>
                  <a:pt x="3739675" y="6858001"/>
                </a:lnTo>
                <a:lnTo>
                  <a:pt x="0" y="6858001"/>
                </a:lnTo>
                <a:close/>
              </a:path>
            </a:pathLst>
          </a:custGeom>
          <a:solidFill>
            <a:schemeClr val="bg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Başlık 1">
            <a:extLst>
              <a:ext uri="{FF2B5EF4-FFF2-40B4-BE49-F238E27FC236}">
                <a16:creationId xmlns:a16="http://schemas.microsoft.com/office/drawing/2014/main" id="{79CF791F-2474-47FB-8BDE-0F84DEA21E66}"/>
              </a:ext>
            </a:extLst>
          </p:cNvPr>
          <p:cNvSpPr>
            <a:spLocks noGrp="1"/>
          </p:cNvSpPr>
          <p:nvPr>
            <p:ph type="title"/>
          </p:nvPr>
        </p:nvSpPr>
        <p:spPr>
          <a:xfrm>
            <a:off x="807397" y="643467"/>
            <a:ext cx="6269128" cy="4595283"/>
          </a:xfrm>
        </p:spPr>
        <p:txBody>
          <a:bodyPr vert="horz" lIns="91440" tIns="45720" rIns="91440" bIns="45720" rtlCol="0" anchor="ctr">
            <a:normAutofit/>
          </a:bodyPr>
          <a:lstStyle/>
          <a:p>
            <a:pPr algn="l"/>
            <a:r>
              <a:rPr lang="en-US" sz="6600"/>
              <a:t>PROJECT RISKS</a:t>
            </a:r>
          </a:p>
        </p:txBody>
      </p:sp>
      <p:pic>
        <p:nvPicPr>
          <p:cNvPr id="7" name="Resim 6" descr="çizim içeren bir resim&#10;&#10;Açıklama otomatik olarak oluşturuldu">
            <a:extLst>
              <a:ext uri="{FF2B5EF4-FFF2-40B4-BE49-F238E27FC236}">
                <a16:creationId xmlns:a16="http://schemas.microsoft.com/office/drawing/2014/main" id="{671642E9-D902-4005-A453-3173B5212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488" y="5329238"/>
            <a:ext cx="1905266" cy="1905266"/>
          </a:xfrm>
          <a:prstGeom prst="rect">
            <a:avLst/>
          </a:prstGeom>
        </p:spPr>
      </p:pic>
    </p:spTree>
    <p:extLst>
      <p:ext uri="{BB962C8B-B14F-4D97-AF65-F5344CB8AC3E}">
        <p14:creationId xmlns:p14="http://schemas.microsoft.com/office/powerpoint/2010/main" val="20793803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90218E-D028-49AC-913C-089B1B309DB2}"/>
              </a:ext>
            </a:extLst>
          </p:cNvPr>
          <p:cNvSpPr>
            <a:spLocks noGrp="1"/>
          </p:cNvSpPr>
          <p:nvPr>
            <p:ph type="title"/>
          </p:nvPr>
        </p:nvSpPr>
        <p:spPr>
          <a:xfrm>
            <a:off x="1340360" y="0"/>
            <a:ext cx="10018713" cy="518194"/>
          </a:xfrm>
        </p:spPr>
        <p:txBody>
          <a:bodyPr>
            <a:normAutofit fontScale="90000"/>
          </a:bodyPr>
          <a:lstStyle/>
          <a:p>
            <a:r>
              <a:rPr lang="tr-TR" b="1" dirty="0"/>
              <a:t> </a:t>
            </a:r>
            <a:r>
              <a:rPr lang="tr-TR" b="1" dirty="0" err="1"/>
              <a:t>Likelihood</a:t>
            </a:r>
            <a:r>
              <a:rPr lang="tr-TR" b="1" dirty="0"/>
              <a:t> </a:t>
            </a:r>
            <a:r>
              <a:rPr lang="tr-TR" b="1" dirty="0" err="1"/>
              <a:t>Rank</a:t>
            </a:r>
            <a:endParaRPr lang="tr-TR" dirty="0"/>
          </a:p>
        </p:txBody>
      </p:sp>
      <p:pic>
        <p:nvPicPr>
          <p:cNvPr id="7" name="Resim 6" descr="çizim içeren bir resim&#10;&#10;Açıklama otomatik olarak oluşturuldu">
            <a:extLst>
              <a:ext uri="{FF2B5EF4-FFF2-40B4-BE49-F238E27FC236}">
                <a16:creationId xmlns:a16="http://schemas.microsoft.com/office/drawing/2014/main" id="{A6D088CC-77A2-470C-BD66-460C33884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870" y="3245801"/>
            <a:ext cx="1905266" cy="1905266"/>
          </a:xfrm>
          <a:prstGeom prst="rect">
            <a:avLst/>
          </a:prstGeom>
        </p:spPr>
      </p:pic>
      <p:pic>
        <p:nvPicPr>
          <p:cNvPr id="4" name="Resim 3" descr="ekran görüntüsü içeren bir resim&#10;&#10;Açıklama otomatik olarak oluşturuldu">
            <a:extLst>
              <a:ext uri="{FF2B5EF4-FFF2-40B4-BE49-F238E27FC236}">
                <a16:creationId xmlns:a16="http://schemas.microsoft.com/office/drawing/2014/main" id="{02ED544B-C462-4040-BA19-73C6C1A45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158" y="518194"/>
            <a:ext cx="5141864" cy="6138755"/>
          </a:xfrm>
          <a:prstGeom prst="rect">
            <a:avLst/>
          </a:prstGeom>
        </p:spPr>
      </p:pic>
    </p:spTree>
    <p:extLst>
      <p:ext uri="{BB962C8B-B14F-4D97-AF65-F5344CB8AC3E}">
        <p14:creationId xmlns:p14="http://schemas.microsoft.com/office/powerpoint/2010/main" val="34683759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AB144E7-E79D-4C5D-9471-B2DB5A3EA177}"/>
              </a:ext>
            </a:extLst>
          </p:cNvPr>
          <p:cNvSpPr>
            <a:spLocks noGrp="1"/>
          </p:cNvSpPr>
          <p:nvPr>
            <p:ph type="title"/>
          </p:nvPr>
        </p:nvSpPr>
        <p:spPr>
          <a:xfrm>
            <a:off x="1548965" y="0"/>
            <a:ext cx="10018713" cy="477982"/>
          </a:xfrm>
        </p:spPr>
        <p:txBody>
          <a:bodyPr>
            <a:normAutofit fontScale="90000"/>
          </a:bodyPr>
          <a:lstStyle/>
          <a:p>
            <a:r>
              <a:rPr lang="tr-TR" b="1" dirty="0" err="1"/>
              <a:t>Impact</a:t>
            </a:r>
            <a:r>
              <a:rPr lang="tr-TR" b="1" dirty="0"/>
              <a:t> </a:t>
            </a:r>
            <a:r>
              <a:rPr lang="tr-TR" b="1" dirty="0" err="1"/>
              <a:t>Rank</a:t>
            </a:r>
            <a:endParaRPr lang="tr-TR" b="1" dirty="0"/>
          </a:p>
        </p:txBody>
      </p:sp>
      <p:pic>
        <p:nvPicPr>
          <p:cNvPr id="7" name="Resim 6" descr="çizim içeren bir resim&#10;&#10;Açıklama otomatik olarak oluşturuldu">
            <a:extLst>
              <a:ext uri="{FF2B5EF4-FFF2-40B4-BE49-F238E27FC236}">
                <a16:creationId xmlns:a16="http://schemas.microsoft.com/office/drawing/2014/main" id="{BE68FB43-08BA-48CB-B7C5-0EAE87586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172" y="3312709"/>
            <a:ext cx="1905266" cy="1905266"/>
          </a:xfrm>
          <a:prstGeom prst="rect">
            <a:avLst/>
          </a:prstGeom>
        </p:spPr>
      </p:pic>
      <p:pic>
        <p:nvPicPr>
          <p:cNvPr id="4" name="Resim 3" descr="ekran görüntüsü içeren bir resim&#10;&#10;Açıklama otomatik olarak oluşturuldu">
            <a:extLst>
              <a:ext uri="{FF2B5EF4-FFF2-40B4-BE49-F238E27FC236}">
                <a16:creationId xmlns:a16="http://schemas.microsoft.com/office/drawing/2014/main" id="{71DC4A40-6C66-4E76-91B6-5D29AF72A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158" y="477982"/>
            <a:ext cx="4953173" cy="6136284"/>
          </a:xfrm>
          <a:prstGeom prst="rect">
            <a:avLst/>
          </a:prstGeom>
        </p:spPr>
      </p:pic>
    </p:spTree>
    <p:extLst>
      <p:ext uri="{BB962C8B-B14F-4D97-AF65-F5344CB8AC3E}">
        <p14:creationId xmlns:p14="http://schemas.microsoft.com/office/powerpoint/2010/main" val="13757325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8A7686-27B0-4B04-BAD7-DD6D384AB2CB}"/>
              </a:ext>
            </a:extLst>
          </p:cNvPr>
          <p:cNvSpPr>
            <a:spLocks noGrp="1"/>
          </p:cNvSpPr>
          <p:nvPr>
            <p:ph type="title"/>
          </p:nvPr>
        </p:nvSpPr>
        <p:spPr>
          <a:xfrm>
            <a:off x="1484309" y="0"/>
            <a:ext cx="10018713" cy="748145"/>
          </a:xfrm>
        </p:spPr>
        <p:txBody>
          <a:bodyPr/>
          <a:lstStyle/>
          <a:p>
            <a:r>
              <a:rPr lang="tr-TR" b="1" dirty="0" err="1"/>
              <a:t>Combined</a:t>
            </a:r>
            <a:r>
              <a:rPr lang="tr-TR" b="1" dirty="0"/>
              <a:t> </a:t>
            </a:r>
            <a:r>
              <a:rPr lang="tr-TR" b="1" dirty="0" err="1"/>
              <a:t>Rank</a:t>
            </a:r>
            <a:endParaRPr lang="tr-TR" b="1" dirty="0"/>
          </a:p>
        </p:txBody>
      </p:sp>
      <p:pic>
        <p:nvPicPr>
          <p:cNvPr id="7" name="Resim 6" descr="çizim içeren bir resim&#10;&#10;Açıklama otomatik olarak oluşturuldu">
            <a:extLst>
              <a:ext uri="{FF2B5EF4-FFF2-40B4-BE49-F238E27FC236}">
                <a16:creationId xmlns:a16="http://schemas.microsoft.com/office/drawing/2014/main" id="{68093104-5570-49C8-A5A1-F053C17C4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18" y="2772381"/>
            <a:ext cx="1905266" cy="1905266"/>
          </a:xfrm>
          <a:prstGeom prst="rect">
            <a:avLst/>
          </a:prstGeom>
        </p:spPr>
      </p:pic>
      <p:pic>
        <p:nvPicPr>
          <p:cNvPr id="4" name="Resim 3" descr="ekran görüntüsü içeren bir resim&#10;&#10;Açıklama otomatik olarak oluşturuldu">
            <a:extLst>
              <a:ext uri="{FF2B5EF4-FFF2-40B4-BE49-F238E27FC236}">
                <a16:creationId xmlns:a16="http://schemas.microsoft.com/office/drawing/2014/main" id="{5F645D01-BB36-49C2-9D59-CC7139112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119" y="748145"/>
            <a:ext cx="4871092" cy="5924739"/>
          </a:xfrm>
          <a:prstGeom prst="rect">
            <a:avLst/>
          </a:prstGeom>
        </p:spPr>
      </p:pic>
    </p:spTree>
    <p:extLst>
      <p:ext uri="{BB962C8B-B14F-4D97-AF65-F5344CB8AC3E}">
        <p14:creationId xmlns:p14="http://schemas.microsoft.com/office/powerpoint/2010/main" val="42793307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B8E771-686A-4335-AB5F-43D4FAF12307}"/>
              </a:ext>
            </a:extLst>
          </p:cNvPr>
          <p:cNvSpPr>
            <a:spLocks noGrp="1"/>
          </p:cNvSpPr>
          <p:nvPr>
            <p:ph type="title"/>
          </p:nvPr>
        </p:nvSpPr>
        <p:spPr>
          <a:xfrm>
            <a:off x="1669036" y="0"/>
            <a:ext cx="10018713" cy="748145"/>
          </a:xfrm>
        </p:spPr>
        <p:txBody>
          <a:bodyPr/>
          <a:lstStyle/>
          <a:p>
            <a:r>
              <a:rPr lang="tr-TR" dirty="0"/>
              <a:t>SOFTWARE TOOLS</a:t>
            </a:r>
          </a:p>
        </p:txBody>
      </p:sp>
      <p:sp>
        <p:nvSpPr>
          <p:cNvPr id="3" name="İçerik Yer Tutucusu 2">
            <a:extLst>
              <a:ext uri="{FF2B5EF4-FFF2-40B4-BE49-F238E27FC236}">
                <a16:creationId xmlns:a16="http://schemas.microsoft.com/office/drawing/2014/main" id="{EA2D7F08-A6C3-4570-B96E-76B091104F7B}"/>
              </a:ext>
            </a:extLst>
          </p:cNvPr>
          <p:cNvSpPr>
            <a:spLocks noGrp="1"/>
          </p:cNvSpPr>
          <p:nvPr>
            <p:ph idx="1"/>
          </p:nvPr>
        </p:nvSpPr>
        <p:spPr>
          <a:xfrm>
            <a:off x="1669036" y="905163"/>
            <a:ext cx="6164405" cy="1062182"/>
          </a:xfrm>
        </p:spPr>
        <p:txBody>
          <a:bodyPr>
            <a:normAutofit fontScale="70000" lnSpcReduction="20000"/>
          </a:bodyPr>
          <a:lstStyle/>
          <a:p>
            <a:pPr marL="0" indent="0" hangingPunct="0">
              <a:spcBef>
                <a:spcPts val="0"/>
              </a:spcBef>
              <a:spcAft>
                <a:spcPts val="0"/>
              </a:spcAft>
              <a:buClrTx/>
              <a:buSzTx/>
              <a:buNone/>
            </a:pPr>
            <a:r>
              <a:rPr lang="en-US" b="1" dirty="0"/>
              <a:t>Software tools are chosen according to the comparison graph. As an example for one of the chosen tools are as follows;</a:t>
            </a:r>
            <a:endParaRPr lang="tr-TR" b="1" dirty="0"/>
          </a:p>
          <a:p>
            <a:pPr marL="0" indent="0" hangingPunct="0">
              <a:spcBef>
                <a:spcPts val="0"/>
              </a:spcBef>
              <a:spcAft>
                <a:spcPts val="0"/>
              </a:spcAft>
              <a:buClrTx/>
              <a:buSzTx/>
              <a:buNone/>
            </a:pPr>
            <a:endParaRPr lang="tr-TR" b="1" dirty="0"/>
          </a:p>
          <a:p>
            <a:r>
              <a:rPr lang="tr-TR" b="1" dirty="0"/>
              <a:t>1. Tool </a:t>
            </a:r>
            <a:r>
              <a:rPr lang="tr-TR" b="1" dirty="0" err="1"/>
              <a:t>Cost</a:t>
            </a:r>
            <a:r>
              <a:rPr lang="tr-TR" b="1" dirty="0"/>
              <a:t>/Training/</a:t>
            </a:r>
            <a:r>
              <a:rPr lang="tr-TR" b="1" dirty="0" err="1"/>
              <a:t>Functionality</a:t>
            </a:r>
            <a:r>
              <a:rPr lang="tr-TR" b="1" dirty="0"/>
              <a:t> Data</a:t>
            </a:r>
            <a:endParaRPr lang="tr-TR" dirty="0"/>
          </a:p>
          <a:p>
            <a:pPr marL="0" indent="0" hangingPunct="0">
              <a:spcBef>
                <a:spcPts val="0"/>
              </a:spcBef>
              <a:spcAft>
                <a:spcPts val="0"/>
              </a:spcAft>
              <a:buClrTx/>
              <a:buSzTx/>
              <a:buNone/>
            </a:pPr>
            <a:endParaRPr lang="tr-TR" b="1" dirty="0">
              <a:solidFill>
                <a:srgbClr val="000000"/>
              </a:solidFill>
              <a:sym typeface="Franklin Gothic Book"/>
            </a:endParaRPr>
          </a:p>
        </p:txBody>
      </p:sp>
      <p:pic>
        <p:nvPicPr>
          <p:cNvPr id="7" name="Resim 6" descr="çizim içeren bir resim&#10;&#10;Açıklama otomatik olarak oluşturuldu">
            <a:extLst>
              <a:ext uri="{FF2B5EF4-FFF2-40B4-BE49-F238E27FC236}">
                <a16:creationId xmlns:a16="http://schemas.microsoft.com/office/drawing/2014/main" id="{9B8F36D7-1567-4BE9-A6B0-4EEB3486F2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6734" y="5360027"/>
            <a:ext cx="1905266" cy="1905266"/>
          </a:xfrm>
          <a:prstGeom prst="rect">
            <a:avLst/>
          </a:prstGeom>
        </p:spPr>
      </p:pic>
      <p:pic>
        <p:nvPicPr>
          <p:cNvPr id="6" name="Resim 5" descr="ekran görüntüsü içeren bir resim&#10;&#10;Açıklama otomatik olarak oluşturuldu">
            <a:extLst>
              <a:ext uri="{FF2B5EF4-FFF2-40B4-BE49-F238E27FC236}">
                <a16:creationId xmlns:a16="http://schemas.microsoft.com/office/drawing/2014/main" id="{B530BFF4-1768-4BC0-BF46-3AA7DB675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965" y="2711358"/>
            <a:ext cx="7924769" cy="1704999"/>
          </a:xfrm>
          <a:prstGeom prst="rect">
            <a:avLst/>
          </a:prstGeom>
        </p:spPr>
      </p:pic>
    </p:spTree>
    <p:extLst>
      <p:ext uri="{BB962C8B-B14F-4D97-AF65-F5344CB8AC3E}">
        <p14:creationId xmlns:p14="http://schemas.microsoft.com/office/powerpoint/2010/main" val="788466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4B8E771-686A-4335-AB5F-43D4FAF12307}"/>
              </a:ext>
            </a:extLst>
          </p:cNvPr>
          <p:cNvSpPr>
            <a:spLocks noGrp="1"/>
          </p:cNvSpPr>
          <p:nvPr>
            <p:ph type="title"/>
          </p:nvPr>
        </p:nvSpPr>
        <p:spPr>
          <a:xfrm>
            <a:off x="1669036" y="0"/>
            <a:ext cx="10018713" cy="748145"/>
          </a:xfrm>
        </p:spPr>
        <p:txBody>
          <a:bodyPr/>
          <a:lstStyle/>
          <a:p>
            <a:r>
              <a:rPr lang="tr-TR" dirty="0"/>
              <a:t>SOFTWARE TOOLS</a:t>
            </a:r>
          </a:p>
        </p:txBody>
      </p:sp>
      <p:sp>
        <p:nvSpPr>
          <p:cNvPr id="3" name="İçerik Yer Tutucusu 2">
            <a:extLst>
              <a:ext uri="{FF2B5EF4-FFF2-40B4-BE49-F238E27FC236}">
                <a16:creationId xmlns:a16="http://schemas.microsoft.com/office/drawing/2014/main" id="{EA2D7F08-A6C3-4570-B96E-76B091104F7B}"/>
              </a:ext>
            </a:extLst>
          </p:cNvPr>
          <p:cNvSpPr>
            <a:spLocks noGrp="1"/>
          </p:cNvSpPr>
          <p:nvPr>
            <p:ph idx="1"/>
          </p:nvPr>
        </p:nvSpPr>
        <p:spPr>
          <a:xfrm>
            <a:off x="1669036" y="905163"/>
            <a:ext cx="6164405" cy="1062182"/>
          </a:xfrm>
        </p:spPr>
        <p:txBody>
          <a:bodyPr>
            <a:normAutofit fontScale="92500"/>
          </a:bodyPr>
          <a:lstStyle/>
          <a:p>
            <a:pPr marL="0" indent="0" hangingPunct="0">
              <a:spcBef>
                <a:spcPts val="0"/>
              </a:spcBef>
              <a:spcAft>
                <a:spcPts val="0"/>
              </a:spcAft>
              <a:buClrTx/>
              <a:buSzTx/>
              <a:buNone/>
            </a:pPr>
            <a:endParaRPr lang="tr-TR" b="1" dirty="0"/>
          </a:p>
          <a:p>
            <a:r>
              <a:rPr lang="tr-TR" b="1" dirty="0"/>
              <a:t>2. </a:t>
            </a:r>
            <a:r>
              <a:rPr lang="tr-TR" b="1" dirty="0" err="1"/>
              <a:t>Normalized</a:t>
            </a:r>
            <a:r>
              <a:rPr lang="tr-TR" b="1" dirty="0"/>
              <a:t> </a:t>
            </a:r>
            <a:r>
              <a:rPr lang="tr-TR" b="1" dirty="0" err="1"/>
              <a:t>Cost</a:t>
            </a:r>
            <a:r>
              <a:rPr lang="tr-TR" b="1" dirty="0"/>
              <a:t>/Training/</a:t>
            </a:r>
            <a:r>
              <a:rPr lang="tr-TR" b="1" dirty="0" err="1"/>
              <a:t>Functionality</a:t>
            </a:r>
            <a:r>
              <a:rPr lang="tr-TR" b="1" dirty="0"/>
              <a:t> Data</a:t>
            </a:r>
            <a:endParaRPr lang="tr-TR" b="1" dirty="0">
              <a:solidFill>
                <a:srgbClr val="000000"/>
              </a:solidFill>
              <a:sym typeface="Franklin Gothic Book"/>
            </a:endParaRPr>
          </a:p>
        </p:txBody>
      </p:sp>
      <p:pic>
        <p:nvPicPr>
          <p:cNvPr id="8" name="Resim 7" descr="çizim içeren bir resim&#10;&#10;Açıklama otomatik olarak oluşturuldu">
            <a:extLst>
              <a:ext uri="{FF2B5EF4-FFF2-40B4-BE49-F238E27FC236}">
                <a16:creationId xmlns:a16="http://schemas.microsoft.com/office/drawing/2014/main" id="{BF4E8166-3106-4B24-95D7-68C2C53FE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6734" y="5397986"/>
            <a:ext cx="1905266" cy="1905266"/>
          </a:xfrm>
          <a:prstGeom prst="rect">
            <a:avLst/>
          </a:prstGeom>
        </p:spPr>
      </p:pic>
      <p:pic>
        <p:nvPicPr>
          <p:cNvPr id="5" name="Resim 4" descr="ekran görüntüsü içeren bir resim&#10;&#10;Açıklama otomatik olarak oluşturuldu">
            <a:extLst>
              <a:ext uri="{FF2B5EF4-FFF2-40B4-BE49-F238E27FC236}">
                <a16:creationId xmlns:a16="http://schemas.microsoft.com/office/drawing/2014/main" id="{D09A17BC-01D2-4B21-8088-E46FA428B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761" y="2656714"/>
            <a:ext cx="7906156" cy="1837465"/>
          </a:xfrm>
          <a:prstGeom prst="rect">
            <a:avLst/>
          </a:prstGeom>
        </p:spPr>
      </p:pic>
    </p:spTree>
    <p:extLst>
      <p:ext uri="{BB962C8B-B14F-4D97-AF65-F5344CB8AC3E}">
        <p14:creationId xmlns:p14="http://schemas.microsoft.com/office/powerpoint/2010/main" val="3900287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FFDFDE97-4A97-47C3-A34F-FC7FD441CB87}"/>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37" name="Freeform 6">
              <a:extLst>
                <a:ext uri="{FF2B5EF4-FFF2-40B4-BE49-F238E27FC236}">
                  <a16:creationId xmlns:a16="http://schemas.microsoft.com/office/drawing/2014/main" id="{5929D068-05C4-4FD7-805E-67B98DC007C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38" name="Freeform 7">
              <a:extLst>
                <a:ext uri="{FF2B5EF4-FFF2-40B4-BE49-F238E27FC236}">
                  <a16:creationId xmlns:a16="http://schemas.microsoft.com/office/drawing/2014/main" id="{802E4133-42B8-4E61-88E6-34AA55241E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39" name="Freeform 9">
              <a:extLst>
                <a:ext uri="{FF2B5EF4-FFF2-40B4-BE49-F238E27FC236}">
                  <a16:creationId xmlns:a16="http://schemas.microsoft.com/office/drawing/2014/main" id="{3FA7762F-EFA7-4921-8668-F1C73A0D5F9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40" name="Freeform 10">
              <a:extLst>
                <a:ext uri="{FF2B5EF4-FFF2-40B4-BE49-F238E27FC236}">
                  <a16:creationId xmlns:a16="http://schemas.microsoft.com/office/drawing/2014/main" id="{22FFCE41-B971-4162-8DF9-DBF817DDACA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41" name="Freeform 11">
              <a:extLst>
                <a:ext uri="{FF2B5EF4-FFF2-40B4-BE49-F238E27FC236}">
                  <a16:creationId xmlns:a16="http://schemas.microsoft.com/office/drawing/2014/main" id="{90D48A4B-3F05-4D98-B608-F5E23EA0D00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2" name="Freeform 12">
              <a:extLst>
                <a:ext uri="{FF2B5EF4-FFF2-40B4-BE49-F238E27FC236}">
                  <a16:creationId xmlns:a16="http://schemas.microsoft.com/office/drawing/2014/main" id="{AF334AC8-D046-47E1-BCFA-12AF52A42A1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Başlık 1">
            <a:extLst>
              <a:ext uri="{FF2B5EF4-FFF2-40B4-BE49-F238E27FC236}">
                <a16:creationId xmlns:a16="http://schemas.microsoft.com/office/drawing/2014/main" id="{6C00DD00-FA98-47D3-96CE-23D2685E48B5}"/>
              </a:ext>
            </a:extLst>
          </p:cNvPr>
          <p:cNvSpPr>
            <a:spLocks noGrp="1"/>
          </p:cNvSpPr>
          <p:nvPr>
            <p:ph type="title"/>
          </p:nvPr>
        </p:nvSpPr>
        <p:spPr>
          <a:xfrm>
            <a:off x="4089399" y="4617156"/>
            <a:ext cx="7413623" cy="843849"/>
          </a:xfrm>
        </p:spPr>
        <p:txBody>
          <a:bodyPr vert="horz" lIns="91440" tIns="45720" rIns="91440" bIns="45720" rtlCol="0" anchor="b">
            <a:normAutofit/>
          </a:bodyPr>
          <a:lstStyle/>
          <a:p>
            <a:pPr algn="r"/>
            <a:r>
              <a:rPr lang="en-US" sz="4800"/>
              <a:t>SOFTWARE TOOLS</a:t>
            </a:r>
          </a:p>
        </p:txBody>
      </p:sp>
      <p:sp>
        <p:nvSpPr>
          <p:cNvPr id="3" name="İçerik Yer Tutucusu 2">
            <a:extLst>
              <a:ext uri="{FF2B5EF4-FFF2-40B4-BE49-F238E27FC236}">
                <a16:creationId xmlns:a16="http://schemas.microsoft.com/office/drawing/2014/main" id="{4DE98DDC-0F62-462B-9F43-8962B5D09669}"/>
              </a:ext>
            </a:extLst>
          </p:cNvPr>
          <p:cNvSpPr>
            <a:spLocks noGrp="1"/>
          </p:cNvSpPr>
          <p:nvPr>
            <p:ph idx="1"/>
          </p:nvPr>
        </p:nvSpPr>
        <p:spPr>
          <a:xfrm>
            <a:off x="4515377" y="5461005"/>
            <a:ext cx="6987645" cy="423328"/>
          </a:xfrm>
        </p:spPr>
        <p:txBody>
          <a:bodyPr vert="horz" lIns="91440" tIns="45720" rIns="91440" bIns="45720" rtlCol="0" anchor="t">
            <a:normAutofit/>
          </a:bodyPr>
          <a:lstStyle/>
          <a:p>
            <a:pPr marL="0" indent="0" algn="r">
              <a:buNone/>
            </a:pPr>
            <a:r>
              <a:rPr lang="en-US" sz="1800"/>
              <a:t>3. Normalized Tool Graph</a:t>
            </a:r>
          </a:p>
        </p:txBody>
      </p:sp>
      <p:pic>
        <p:nvPicPr>
          <p:cNvPr id="6" name="Resim 5" descr="ekran görüntüsü içeren bir resim&#10;&#10;Açıklama otomatik olarak oluşturuldu">
            <a:extLst>
              <a:ext uri="{FF2B5EF4-FFF2-40B4-BE49-F238E27FC236}">
                <a16:creationId xmlns:a16="http://schemas.microsoft.com/office/drawing/2014/main" id="{04FC59A2-0F68-413D-A0E3-05D7A08F1F7F}"/>
              </a:ext>
            </a:extLst>
          </p:cNvPr>
          <p:cNvPicPr>
            <a:picLocks noChangeAspect="1"/>
          </p:cNvPicPr>
          <p:nvPr/>
        </p:nvPicPr>
        <p:blipFill rotWithShape="1">
          <a:blip r:embed="rId3">
            <a:extLst>
              <a:ext uri="{28A0092B-C50C-407E-A947-70E740481C1C}">
                <a14:useLocalDpi xmlns:a14="http://schemas.microsoft.com/office/drawing/2010/main" val="0"/>
              </a:ext>
            </a:extLst>
          </a:blip>
          <a:srcRect t="1795" r="1" b="1516"/>
          <a:stretch/>
        </p:blipFill>
        <p:spPr>
          <a:xfrm>
            <a:off x="3967843" y="608014"/>
            <a:ext cx="7487555" cy="3728438"/>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172152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FCD9B94-D70B-4446-85E5-ACD3904289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Resim 12" descr="su, oturma, mavi, ışık içeren bir resim&#10;&#10;Açıklama otomatik olarak oluşturuldu">
            <a:extLst>
              <a:ext uri="{FF2B5EF4-FFF2-40B4-BE49-F238E27FC236}">
                <a16:creationId xmlns:a16="http://schemas.microsoft.com/office/drawing/2014/main" id="{A5724FD0-20F6-421A-81F4-43944BC179E5}"/>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6C0276E1-90DC-4DA6-9561-72074C36CB31}"/>
              </a:ext>
            </a:extLst>
          </p:cNvPr>
          <p:cNvSpPr>
            <a:spLocks noGrp="1"/>
          </p:cNvSpPr>
          <p:nvPr>
            <p:ph type="title"/>
          </p:nvPr>
        </p:nvSpPr>
        <p:spPr>
          <a:xfrm>
            <a:off x="1484311" y="685800"/>
            <a:ext cx="10018713" cy="1752599"/>
          </a:xfrm>
        </p:spPr>
        <p:txBody>
          <a:bodyPr anchor="b">
            <a:normAutofit/>
          </a:bodyPr>
          <a:lstStyle/>
          <a:p>
            <a:pPr algn="l"/>
            <a:r>
              <a:rPr lang="tr-TR" dirty="0"/>
              <a:t>PROJECT NEEDS</a:t>
            </a:r>
          </a:p>
        </p:txBody>
      </p:sp>
      <p:sp>
        <p:nvSpPr>
          <p:cNvPr id="3" name="İçerik Yer Tutucusu 2">
            <a:extLst>
              <a:ext uri="{FF2B5EF4-FFF2-40B4-BE49-F238E27FC236}">
                <a16:creationId xmlns:a16="http://schemas.microsoft.com/office/drawing/2014/main" id="{0ECD12D8-4AC3-4953-A071-CBC78BE16F2B}"/>
              </a:ext>
            </a:extLst>
          </p:cNvPr>
          <p:cNvSpPr>
            <a:spLocks noGrp="1"/>
          </p:cNvSpPr>
          <p:nvPr>
            <p:ph idx="1"/>
          </p:nvPr>
        </p:nvSpPr>
        <p:spPr>
          <a:xfrm>
            <a:off x="1269402" y="2666999"/>
            <a:ext cx="10233621" cy="3124201"/>
          </a:xfrm>
        </p:spPr>
        <p:txBody>
          <a:bodyPr anchor="t">
            <a:normAutofit fontScale="92500" lnSpcReduction="20000"/>
          </a:bodyPr>
          <a:lstStyle/>
          <a:p>
            <a:r>
              <a:rPr lang="tr-TR" sz="2600" b="1" dirty="0"/>
              <a:t>Software </a:t>
            </a:r>
            <a:r>
              <a:rPr lang="tr-TR" sz="2600" b="1" dirty="0" err="1"/>
              <a:t>Needs</a:t>
            </a:r>
            <a:endParaRPr lang="tr-TR" sz="2600" b="1" dirty="0"/>
          </a:p>
          <a:p>
            <a:endParaRPr lang="tr-TR" b="1" dirty="0"/>
          </a:p>
          <a:p>
            <a:r>
              <a:rPr lang="tr-TR" dirty="0"/>
              <a:t>•	</a:t>
            </a:r>
            <a:r>
              <a:rPr lang="tr-TR" b="1" dirty="0"/>
              <a:t>Operating </a:t>
            </a:r>
            <a:r>
              <a:rPr lang="tr-TR" b="1" dirty="0" err="1"/>
              <a:t>Systems</a:t>
            </a:r>
            <a:r>
              <a:rPr lang="tr-TR" b="1" dirty="0"/>
              <a:t> : </a:t>
            </a:r>
            <a:r>
              <a:rPr lang="tr-TR" dirty="0"/>
              <a:t>Windows 10</a:t>
            </a:r>
          </a:p>
          <a:p>
            <a:r>
              <a:rPr lang="tr-TR" dirty="0"/>
              <a:t>•	</a:t>
            </a:r>
            <a:r>
              <a:rPr lang="tr-TR" b="1" dirty="0"/>
              <a:t>IDE: </a:t>
            </a:r>
            <a:r>
              <a:rPr lang="tr-TR" dirty="0" err="1"/>
              <a:t>Rad</a:t>
            </a:r>
            <a:r>
              <a:rPr lang="tr-TR" dirty="0"/>
              <a:t> </a:t>
            </a:r>
            <a:r>
              <a:rPr lang="tr-TR" dirty="0" err="1"/>
              <a:t>Studio</a:t>
            </a:r>
            <a:r>
              <a:rPr lang="tr-TR" dirty="0"/>
              <a:t> </a:t>
            </a:r>
            <a:r>
              <a:rPr lang="tr-TR"/>
              <a:t>10.3 </a:t>
            </a:r>
            <a:endParaRPr lang="tr-TR" smtClean="0"/>
          </a:p>
          <a:p>
            <a:r>
              <a:rPr lang="tr-TR" smtClean="0"/>
              <a:t>•</a:t>
            </a:r>
            <a:r>
              <a:rPr lang="tr-TR" dirty="0"/>
              <a:t>	</a:t>
            </a:r>
            <a:r>
              <a:rPr lang="tr-TR" b="1" dirty="0" err="1"/>
              <a:t>Code</a:t>
            </a:r>
            <a:r>
              <a:rPr lang="tr-TR" b="1" dirty="0"/>
              <a:t> Libraries: </a:t>
            </a:r>
            <a:r>
              <a:rPr lang="tr-TR" dirty="0"/>
              <a:t>RX, </a:t>
            </a:r>
            <a:r>
              <a:rPr lang="tr-TR" dirty="0" err="1"/>
              <a:t>IPWorks</a:t>
            </a:r>
            <a:r>
              <a:rPr lang="tr-TR" dirty="0"/>
              <a:t> (</a:t>
            </a:r>
            <a:r>
              <a:rPr lang="tr-TR" dirty="0" err="1"/>
              <a:t>Delphi</a:t>
            </a:r>
            <a:r>
              <a:rPr lang="tr-TR" dirty="0" smtClean="0"/>
              <a:t>)</a:t>
            </a:r>
          </a:p>
          <a:p>
            <a:r>
              <a:rPr lang="tr-TR" dirty="0" smtClean="0"/>
              <a:t>•</a:t>
            </a:r>
            <a:r>
              <a:rPr lang="tr-TR" dirty="0"/>
              <a:t>	</a:t>
            </a:r>
            <a:r>
              <a:rPr lang="tr-TR" b="1" dirty="0"/>
              <a:t>Software Tools: </a:t>
            </a:r>
            <a:r>
              <a:rPr lang="tr-TR" dirty="0"/>
              <a:t>Google </a:t>
            </a:r>
            <a:r>
              <a:rPr lang="tr-TR" dirty="0" err="1"/>
              <a:t>Meet</a:t>
            </a:r>
            <a:r>
              <a:rPr lang="tr-TR" dirty="0"/>
              <a:t>, </a:t>
            </a:r>
            <a:r>
              <a:rPr lang="tr-TR" dirty="0" err="1"/>
              <a:t>MySQL</a:t>
            </a:r>
            <a:endParaRPr lang="tr-TR" dirty="0"/>
          </a:p>
          <a:p>
            <a:r>
              <a:rPr lang="tr-TR" dirty="0"/>
              <a:t>•	</a:t>
            </a:r>
            <a:r>
              <a:rPr lang="tr-TR" b="1" dirty="0" err="1"/>
              <a:t>Email</a:t>
            </a:r>
            <a:r>
              <a:rPr lang="tr-TR" b="1" dirty="0"/>
              <a:t> </a:t>
            </a:r>
            <a:r>
              <a:rPr lang="tr-TR" b="1" dirty="0" err="1"/>
              <a:t>Systems</a:t>
            </a:r>
            <a:r>
              <a:rPr lang="tr-TR" b="1" dirty="0"/>
              <a:t>: </a:t>
            </a:r>
            <a:r>
              <a:rPr lang="tr-TR" dirty="0" err="1"/>
              <a:t>Gmail</a:t>
            </a:r>
            <a:endParaRPr lang="tr-TR" dirty="0"/>
          </a:p>
          <a:p>
            <a:endParaRPr lang="tr-TR" dirty="0"/>
          </a:p>
        </p:txBody>
      </p:sp>
      <p:pic>
        <p:nvPicPr>
          <p:cNvPr id="15" name="Resim 14" descr="çizim içeren bir resim&#10;&#10;Açıklama otomatik olarak oluşturuldu">
            <a:extLst>
              <a:ext uri="{FF2B5EF4-FFF2-40B4-BE49-F238E27FC236}">
                <a16:creationId xmlns:a16="http://schemas.microsoft.com/office/drawing/2014/main" id="{5AB62293-BCF9-4FCB-9B49-3A0819CC4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4869" y="5219567"/>
            <a:ext cx="1905266" cy="1905266"/>
          </a:xfrm>
          <a:prstGeom prst="rect">
            <a:avLst/>
          </a:prstGeom>
        </p:spPr>
      </p:pic>
    </p:spTree>
    <p:extLst>
      <p:ext uri="{BB962C8B-B14F-4D97-AF65-F5344CB8AC3E}">
        <p14:creationId xmlns:p14="http://schemas.microsoft.com/office/powerpoint/2010/main" val="27710091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pic>
        <p:nvPicPr>
          <p:cNvPr id="11" name="Resim 10" descr="elektronik eşyalar, devre içeren bir resim&#10;&#10;Açıklama otomatik olarak oluşturuldu">
            <a:extLst>
              <a:ext uri="{FF2B5EF4-FFF2-40B4-BE49-F238E27FC236}">
                <a16:creationId xmlns:a16="http://schemas.microsoft.com/office/drawing/2014/main" id="{1D078F4A-2A91-4C66-AC4E-0FA11025871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9878" r="-1" b="-1"/>
          <a:stretch/>
        </p:blipFill>
        <p:spPr>
          <a:xfrm>
            <a:off x="1641021" y="1069522"/>
            <a:ext cx="3102428" cy="1747484"/>
          </a:xfrm>
          <a:custGeom>
            <a:avLst/>
            <a:gdLst/>
            <a:ahLst/>
            <a:cxnLst/>
            <a:rect l="l" t="t" r="r" b="b"/>
            <a:pathLst>
              <a:path w="3102428" h="1747484">
                <a:moveTo>
                  <a:pt x="135886" y="0"/>
                </a:moveTo>
                <a:lnTo>
                  <a:pt x="2966542" y="0"/>
                </a:lnTo>
                <a:cubicBezTo>
                  <a:pt x="3041590" y="0"/>
                  <a:pt x="3102428" y="60838"/>
                  <a:pt x="3102428" y="135886"/>
                </a:cubicBezTo>
                <a:lnTo>
                  <a:pt x="3102428" y="1747484"/>
                </a:lnTo>
                <a:lnTo>
                  <a:pt x="0" y="1747484"/>
                </a:lnTo>
                <a:lnTo>
                  <a:pt x="0" y="135886"/>
                </a:lnTo>
                <a:cubicBezTo>
                  <a:pt x="0" y="60838"/>
                  <a:pt x="60838" y="0"/>
                  <a:pt x="135886" y="0"/>
                </a:cubicBezTo>
                <a:close/>
              </a:path>
            </a:pathLst>
          </a:cu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Resim 6" descr="çizim içeren bir resim&#10;&#10;Açıklama otomatik olarak oluşturuldu">
            <a:extLst>
              <a:ext uri="{FF2B5EF4-FFF2-40B4-BE49-F238E27FC236}">
                <a16:creationId xmlns:a16="http://schemas.microsoft.com/office/drawing/2014/main" id="{0DBBA4E2-EB8A-4D44-BE47-FE7E10D82F4B}"/>
              </a:ext>
            </a:extLst>
          </p:cNvPr>
          <p:cNvPicPr>
            <a:picLocks noChangeAspect="1"/>
          </p:cNvPicPr>
          <p:nvPr/>
        </p:nvPicPr>
        <p:blipFill rotWithShape="1">
          <a:blip r:embed="rId4">
            <a:extLst>
              <a:ext uri="{28A0092B-C50C-407E-A947-70E740481C1C}">
                <a14:useLocalDpi xmlns:a14="http://schemas.microsoft.com/office/drawing/2010/main" val="0"/>
              </a:ext>
            </a:extLst>
          </a:blip>
          <a:srcRect t="9221" r="-1" b="-1"/>
          <a:stretch/>
        </p:blipFill>
        <p:spPr>
          <a:xfrm>
            <a:off x="1641021" y="2817006"/>
            <a:ext cx="3102428" cy="2816352"/>
          </a:xfrm>
          <a:custGeom>
            <a:avLst/>
            <a:gdLst/>
            <a:ahLst/>
            <a:cxnLst/>
            <a:rect l="l" t="t" r="r" b="b"/>
            <a:pathLst>
              <a:path w="3102428" h="2816352">
                <a:moveTo>
                  <a:pt x="0" y="0"/>
                </a:moveTo>
                <a:lnTo>
                  <a:pt x="3102428" y="0"/>
                </a:lnTo>
                <a:lnTo>
                  <a:pt x="3102428" y="2680466"/>
                </a:lnTo>
                <a:cubicBezTo>
                  <a:pt x="3102428" y="2755514"/>
                  <a:pt x="3041590" y="2816352"/>
                  <a:pt x="2966542" y="2816352"/>
                </a:cubicBezTo>
                <a:lnTo>
                  <a:pt x="135886" y="2816352"/>
                </a:lnTo>
                <a:cubicBezTo>
                  <a:pt x="60838" y="2816352"/>
                  <a:pt x="0" y="2755514"/>
                  <a:pt x="0" y="2680466"/>
                </a:cubicBezTo>
                <a:close/>
              </a:path>
            </a:pathLst>
          </a:cu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3" name="İçerik Yer Tutucusu 2">
            <a:extLst>
              <a:ext uri="{FF2B5EF4-FFF2-40B4-BE49-F238E27FC236}">
                <a16:creationId xmlns:a16="http://schemas.microsoft.com/office/drawing/2014/main" id="{9BDD7FCC-1739-489E-B024-D3D89D5CFEBC}"/>
              </a:ext>
            </a:extLst>
          </p:cNvPr>
          <p:cNvSpPr>
            <a:spLocks noGrp="1"/>
          </p:cNvSpPr>
          <p:nvPr>
            <p:ph idx="1"/>
          </p:nvPr>
        </p:nvSpPr>
        <p:spPr>
          <a:xfrm>
            <a:off x="5064303" y="2035725"/>
            <a:ext cx="6715893" cy="3684139"/>
          </a:xfrm>
        </p:spPr>
        <p:txBody>
          <a:bodyPr vert="horz" lIns="91440" tIns="45720" rIns="91440" bIns="45720" rtlCol="0" anchor="ctr">
            <a:normAutofit/>
          </a:bodyPr>
          <a:lstStyle/>
          <a:p>
            <a:r>
              <a:rPr lang="en-US" b="1" dirty="0"/>
              <a:t>Hardware Needs</a:t>
            </a:r>
            <a:endParaRPr lang="tr-TR" b="1" dirty="0"/>
          </a:p>
          <a:p>
            <a:endParaRPr lang="en-US" b="1" dirty="0"/>
          </a:p>
          <a:p>
            <a:r>
              <a:rPr lang="en-US" b="1" dirty="0" smtClean="0"/>
              <a:t>Computer</a:t>
            </a:r>
            <a:r>
              <a:rPr lang="en-US" b="1" dirty="0"/>
              <a:t>: </a:t>
            </a:r>
            <a:r>
              <a:rPr lang="en-US" dirty="0"/>
              <a:t>Each developer has own computer.</a:t>
            </a:r>
          </a:p>
          <a:p>
            <a:r>
              <a:rPr lang="en-US" b="1" dirty="0" smtClean="0"/>
              <a:t>Data </a:t>
            </a:r>
            <a:r>
              <a:rPr lang="en-US" b="1" dirty="0"/>
              <a:t>Storage Unit: </a:t>
            </a:r>
            <a:r>
              <a:rPr lang="en-US" dirty="0"/>
              <a:t>WD Elements 10TB 3.5</a:t>
            </a:r>
          </a:p>
          <a:p>
            <a:r>
              <a:rPr lang="en-US" b="1" dirty="0" smtClean="0"/>
              <a:t>Wireless </a:t>
            </a:r>
            <a:r>
              <a:rPr lang="en-US" b="1" dirty="0"/>
              <a:t>Router: </a:t>
            </a:r>
            <a:r>
              <a:rPr lang="en-US" dirty="0" err="1"/>
              <a:t>Zyxel</a:t>
            </a:r>
            <a:r>
              <a:rPr lang="en-US" dirty="0"/>
              <a:t> WRE6602</a:t>
            </a:r>
          </a:p>
          <a:p>
            <a:r>
              <a:rPr lang="en-US" b="1" dirty="0" smtClean="0"/>
              <a:t>Printer</a:t>
            </a:r>
            <a:r>
              <a:rPr lang="en-US" b="1" dirty="0"/>
              <a:t>: </a:t>
            </a:r>
            <a:r>
              <a:rPr lang="en-US" dirty="0"/>
              <a:t>Canon G3400</a:t>
            </a:r>
          </a:p>
          <a:p>
            <a:endParaRPr lang="en-US" dirty="0"/>
          </a:p>
        </p:txBody>
      </p:sp>
    </p:spTree>
    <p:extLst>
      <p:ext uri="{BB962C8B-B14F-4D97-AF65-F5344CB8AC3E}">
        <p14:creationId xmlns:p14="http://schemas.microsoft.com/office/powerpoint/2010/main" val="1777322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AD30037-67ED-4367-9BE0-45787510BF1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mavi, kırmızı, araba, oturma içeren bir resim&#10;&#10;Açıklama otomatik olarak oluşturuldu">
            <a:extLst>
              <a:ext uri="{FF2B5EF4-FFF2-40B4-BE49-F238E27FC236}">
                <a16:creationId xmlns:a16="http://schemas.microsoft.com/office/drawing/2014/main" id="{570A148D-B95B-455B-95F5-A9A70D477FE8}"/>
              </a:ext>
            </a:extLst>
          </p:cNvPr>
          <p:cNvPicPr>
            <a:picLocks noChangeAspect="1"/>
          </p:cNvPicPr>
          <p:nvPr/>
        </p:nvPicPr>
        <p:blipFill rotWithShape="1">
          <a:blip r:embed="rId3">
            <a:extLst>
              <a:ext uri="{28A0092B-C50C-407E-A947-70E740481C1C}">
                <a14:useLocalDpi xmlns:a14="http://schemas.microsoft.com/office/drawing/2010/main" val="0"/>
              </a:ext>
            </a:extLst>
          </a:blip>
          <a:srcRect l="13523" r="9208"/>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8" name="Group 17">
            <a:extLst>
              <a:ext uri="{FF2B5EF4-FFF2-40B4-BE49-F238E27FC236}">
                <a16:creationId xmlns:a16="http://schemas.microsoft.com/office/drawing/2014/main" id="{50841A4E-5BC1-44B4-83CF-D524E8AEAD6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9" name="Freeform 6">
              <a:extLst>
                <a:ext uri="{FF2B5EF4-FFF2-40B4-BE49-F238E27FC236}">
                  <a16:creationId xmlns:a16="http://schemas.microsoft.com/office/drawing/2014/main" id="{BF371BCC-8954-44E2-8C4F-29DC188727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CD3505BE-B420-41C5-BE34-3E7652D37A5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a:extLst>
                <a:ext uri="{FF2B5EF4-FFF2-40B4-BE49-F238E27FC236}">
                  <a16:creationId xmlns:a16="http://schemas.microsoft.com/office/drawing/2014/main" id="{4B68A05B-A78B-4D59-8CF9-1900731A218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3" name="Freeform 9">
              <a:extLst>
                <a:ext uri="{FF2B5EF4-FFF2-40B4-BE49-F238E27FC236}">
                  <a16:creationId xmlns:a16="http://schemas.microsoft.com/office/drawing/2014/main" id="{84D57A01-C112-4FF2-B5ED-0B762AAD9CE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6CCCCDF1-5D4F-4CA1-8400-DFBB96BB011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20A090B2-5344-43CD-BC70-A6D44F15E80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Başlık 1">
            <a:extLst>
              <a:ext uri="{FF2B5EF4-FFF2-40B4-BE49-F238E27FC236}">
                <a16:creationId xmlns:a16="http://schemas.microsoft.com/office/drawing/2014/main" id="{7CFA8B0D-47B0-46D2-BB10-6CE4ADA7C8B8}"/>
              </a:ext>
            </a:extLst>
          </p:cNvPr>
          <p:cNvSpPr>
            <a:spLocks noGrp="1"/>
          </p:cNvSpPr>
          <p:nvPr>
            <p:ph type="title"/>
          </p:nvPr>
        </p:nvSpPr>
        <p:spPr>
          <a:xfrm>
            <a:off x="972080" y="685800"/>
            <a:ext cx="5260680" cy="1752599"/>
          </a:xfrm>
        </p:spPr>
        <p:txBody>
          <a:bodyPr>
            <a:normAutofit/>
          </a:bodyPr>
          <a:lstStyle/>
          <a:p>
            <a:pPr algn="l"/>
            <a:r>
              <a:rPr lang="en-US" dirty="0"/>
              <a:t>W</a:t>
            </a:r>
            <a:r>
              <a:rPr lang="tr-TR" dirty="0"/>
              <a:t>HAT IS THE FAST JOURNEY ?</a:t>
            </a:r>
          </a:p>
        </p:txBody>
      </p:sp>
      <p:sp>
        <p:nvSpPr>
          <p:cNvPr id="11" name="Content Placeholder 8">
            <a:extLst>
              <a:ext uri="{FF2B5EF4-FFF2-40B4-BE49-F238E27FC236}">
                <a16:creationId xmlns:a16="http://schemas.microsoft.com/office/drawing/2014/main" id="{6E3209BC-8CB0-45F7-AEC0-1095D26DD551}"/>
              </a:ext>
            </a:extLst>
          </p:cNvPr>
          <p:cNvSpPr>
            <a:spLocks noGrp="1"/>
          </p:cNvSpPr>
          <p:nvPr>
            <p:ph idx="1"/>
          </p:nvPr>
        </p:nvSpPr>
        <p:spPr>
          <a:xfrm>
            <a:off x="643468" y="2666999"/>
            <a:ext cx="5260680" cy="3124201"/>
          </a:xfrm>
        </p:spPr>
        <p:txBody>
          <a:bodyPr>
            <a:normAutofit/>
          </a:bodyPr>
          <a:lstStyle/>
          <a:p>
            <a:pPr>
              <a:lnSpc>
                <a:spcPct val="90000"/>
              </a:lnSpc>
            </a:pPr>
            <a:r>
              <a:rPr lang="en-US" sz="1900" dirty="0"/>
              <a:t>We are a transportation company. We work with multiple brands and allow you to use multiple transportation vehicles, the most popular of which are planes and trains. There is a search engine to use our application more easily and access the data you want more easily. At the same time, the more active you are, the more coupons you can earn. In addition, our system uses automatic learning to find out what kind of things you are interested in and present that kind of things to you.</a:t>
            </a:r>
          </a:p>
        </p:txBody>
      </p:sp>
      <p:pic>
        <p:nvPicPr>
          <p:cNvPr id="7" name="Resim 6" descr="çizim içeren bir resim&#10;&#10;Açıklama otomatik olarak oluşturuldu">
            <a:extLst>
              <a:ext uri="{FF2B5EF4-FFF2-40B4-BE49-F238E27FC236}">
                <a16:creationId xmlns:a16="http://schemas.microsoft.com/office/drawing/2014/main" id="{37D52328-60EB-47B2-9497-F2A17B587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6735" y="5276850"/>
            <a:ext cx="1905266" cy="1905266"/>
          </a:xfrm>
          <a:prstGeom prst="rect">
            <a:avLst/>
          </a:prstGeom>
        </p:spPr>
      </p:pic>
    </p:spTree>
    <p:extLst>
      <p:ext uri="{BB962C8B-B14F-4D97-AF65-F5344CB8AC3E}">
        <p14:creationId xmlns:p14="http://schemas.microsoft.com/office/powerpoint/2010/main" val="29429336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0F8FD4-93AD-451C-8ADB-7EB236D61BE1}"/>
              </a:ext>
            </a:extLst>
          </p:cNvPr>
          <p:cNvSpPr>
            <a:spLocks noGrp="1"/>
          </p:cNvSpPr>
          <p:nvPr>
            <p:ph type="title"/>
          </p:nvPr>
        </p:nvSpPr>
        <p:spPr>
          <a:xfrm>
            <a:off x="1484310" y="1414019"/>
            <a:ext cx="4489482" cy="1027523"/>
          </a:xfrm>
        </p:spPr>
        <p:txBody>
          <a:bodyPr/>
          <a:lstStyle/>
          <a:p>
            <a:r>
              <a:rPr lang="tr-TR" b="1" dirty="0" err="1"/>
              <a:t>Support</a:t>
            </a:r>
            <a:r>
              <a:rPr lang="tr-TR" b="1" dirty="0"/>
              <a:t> </a:t>
            </a:r>
            <a:r>
              <a:rPr lang="tr-TR" b="1" dirty="0" err="1"/>
              <a:t>Needs</a:t>
            </a:r>
            <a:endParaRPr lang="tr-TR" b="1" dirty="0"/>
          </a:p>
        </p:txBody>
      </p:sp>
      <p:sp>
        <p:nvSpPr>
          <p:cNvPr id="3" name="İçerik Yer Tutucusu 2">
            <a:extLst>
              <a:ext uri="{FF2B5EF4-FFF2-40B4-BE49-F238E27FC236}">
                <a16:creationId xmlns:a16="http://schemas.microsoft.com/office/drawing/2014/main" id="{AE7C9281-5321-43D2-8B7E-894B5D420598}"/>
              </a:ext>
            </a:extLst>
          </p:cNvPr>
          <p:cNvSpPr>
            <a:spLocks noGrp="1"/>
          </p:cNvSpPr>
          <p:nvPr>
            <p:ph idx="1"/>
          </p:nvPr>
        </p:nvSpPr>
        <p:spPr/>
        <p:txBody>
          <a:bodyPr>
            <a:normAutofit fontScale="92500"/>
          </a:bodyPr>
          <a:lstStyle/>
          <a:p>
            <a:r>
              <a:rPr lang="tr-TR" b="1" dirty="0" err="1"/>
              <a:t>Travelling</a:t>
            </a:r>
            <a:r>
              <a:rPr lang="tr-TR" b="1" dirty="0"/>
              <a:t> </a:t>
            </a:r>
            <a:r>
              <a:rPr lang="tr-TR" b="1" dirty="0" err="1"/>
              <a:t>Companies</a:t>
            </a:r>
            <a:r>
              <a:rPr lang="tr-TR" b="1" dirty="0"/>
              <a:t>:</a:t>
            </a:r>
            <a:r>
              <a:rPr lang="tr-TR" dirty="0"/>
              <a:t> </a:t>
            </a:r>
            <a:r>
              <a:rPr lang="tr-TR" dirty="0" err="1"/>
              <a:t>Success</a:t>
            </a:r>
            <a:r>
              <a:rPr lang="tr-TR" dirty="0"/>
              <a:t> of </a:t>
            </a:r>
            <a:r>
              <a:rPr lang="tr-TR" dirty="0" err="1"/>
              <a:t>this</a:t>
            </a:r>
            <a:r>
              <a:rPr lang="tr-TR" dirty="0"/>
              <a:t> </a:t>
            </a:r>
            <a:r>
              <a:rPr lang="tr-TR" dirty="0" err="1"/>
              <a:t>project</a:t>
            </a:r>
            <a:r>
              <a:rPr lang="tr-TR" dirty="0"/>
              <a:t> </a:t>
            </a:r>
            <a:r>
              <a:rPr lang="tr-TR" dirty="0" err="1"/>
              <a:t>helps</a:t>
            </a:r>
            <a:r>
              <a:rPr lang="tr-TR" dirty="0"/>
              <a:t> </a:t>
            </a:r>
            <a:r>
              <a:rPr lang="tr-TR" dirty="0" err="1"/>
              <a:t>these</a:t>
            </a:r>
            <a:r>
              <a:rPr lang="tr-TR" dirty="0"/>
              <a:t> </a:t>
            </a:r>
            <a:r>
              <a:rPr lang="tr-TR" dirty="0" err="1"/>
              <a:t>companies</a:t>
            </a:r>
            <a:r>
              <a:rPr lang="tr-TR" dirty="0"/>
              <a:t> </a:t>
            </a:r>
            <a:r>
              <a:rPr lang="tr-TR" dirty="0" err="1"/>
              <a:t>so</a:t>
            </a:r>
            <a:r>
              <a:rPr lang="tr-TR" dirty="0"/>
              <a:t> </a:t>
            </a:r>
            <a:r>
              <a:rPr lang="tr-TR" dirty="0" err="1"/>
              <a:t>they</a:t>
            </a:r>
            <a:r>
              <a:rPr lang="tr-TR" dirty="0"/>
              <a:t> </a:t>
            </a:r>
            <a:r>
              <a:rPr lang="tr-TR" dirty="0" err="1"/>
              <a:t>should</a:t>
            </a:r>
            <a:r>
              <a:rPr lang="tr-TR" dirty="0"/>
              <a:t> </a:t>
            </a:r>
            <a:r>
              <a:rPr lang="tr-TR" dirty="0" err="1"/>
              <a:t>support</a:t>
            </a:r>
            <a:r>
              <a:rPr lang="tr-TR" dirty="0"/>
              <a:t> us.</a:t>
            </a:r>
          </a:p>
          <a:p>
            <a:pPr lvl="0"/>
            <a:r>
              <a:rPr lang="tr-TR" b="1" dirty="0" err="1"/>
              <a:t>Tour</a:t>
            </a:r>
            <a:r>
              <a:rPr lang="tr-TR" b="1" dirty="0"/>
              <a:t> </a:t>
            </a:r>
            <a:r>
              <a:rPr lang="tr-TR" b="1" dirty="0" err="1"/>
              <a:t>Companies</a:t>
            </a:r>
            <a:r>
              <a:rPr lang="tr-TR" b="1" dirty="0"/>
              <a:t>:</a:t>
            </a:r>
            <a:r>
              <a:rPr lang="tr-TR" dirty="0"/>
              <a:t> </a:t>
            </a:r>
            <a:r>
              <a:rPr lang="tr-TR" dirty="0" err="1"/>
              <a:t>Success</a:t>
            </a:r>
            <a:r>
              <a:rPr lang="tr-TR" dirty="0"/>
              <a:t> of </a:t>
            </a:r>
            <a:r>
              <a:rPr lang="tr-TR" dirty="0" err="1"/>
              <a:t>this</a:t>
            </a:r>
            <a:r>
              <a:rPr lang="tr-TR" dirty="0"/>
              <a:t> </a:t>
            </a:r>
            <a:r>
              <a:rPr lang="tr-TR" dirty="0" err="1"/>
              <a:t>project</a:t>
            </a:r>
            <a:r>
              <a:rPr lang="tr-TR" dirty="0"/>
              <a:t> </a:t>
            </a:r>
            <a:r>
              <a:rPr lang="tr-TR" dirty="0" err="1"/>
              <a:t>helps</a:t>
            </a:r>
            <a:r>
              <a:rPr lang="tr-TR" dirty="0"/>
              <a:t> </a:t>
            </a:r>
            <a:r>
              <a:rPr lang="tr-TR" dirty="0" err="1"/>
              <a:t>these</a:t>
            </a:r>
            <a:r>
              <a:rPr lang="tr-TR" dirty="0"/>
              <a:t> </a:t>
            </a:r>
            <a:r>
              <a:rPr lang="tr-TR" dirty="0" err="1"/>
              <a:t>companies</a:t>
            </a:r>
            <a:r>
              <a:rPr lang="tr-TR" dirty="0"/>
              <a:t> </a:t>
            </a:r>
            <a:r>
              <a:rPr lang="tr-TR" dirty="0" err="1"/>
              <a:t>so</a:t>
            </a:r>
            <a:r>
              <a:rPr lang="tr-TR" dirty="0"/>
              <a:t> </a:t>
            </a:r>
            <a:r>
              <a:rPr lang="tr-TR" dirty="0" err="1"/>
              <a:t>they</a:t>
            </a:r>
            <a:r>
              <a:rPr lang="tr-TR" dirty="0"/>
              <a:t> </a:t>
            </a:r>
            <a:r>
              <a:rPr lang="tr-TR" dirty="0" err="1"/>
              <a:t>should</a:t>
            </a:r>
            <a:r>
              <a:rPr lang="tr-TR" dirty="0"/>
              <a:t> </a:t>
            </a:r>
            <a:r>
              <a:rPr lang="tr-TR" dirty="0" err="1"/>
              <a:t>support</a:t>
            </a:r>
            <a:r>
              <a:rPr lang="tr-TR" dirty="0"/>
              <a:t> us. </a:t>
            </a:r>
            <a:r>
              <a:rPr lang="tr-TR" dirty="0" err="1"/>
              <a:t>They</a:t>
            </a:r>
            <a:r>
              <a:rPr lang="tr-TR" dirty="0"/>
              <a:t> can </a:t>
            </a:r>
            <a:r>
              <a:rPr lang="tr-TR" dirty="0" err="1"/>
              <a:t>provide</a:t>
            </a:r>
            <a:r>
              <a:rPr lang="tr-TR" dirty="0"/>
              <a:t> </a:t>
            </a:r>
            <a:r>
              <a:rPr lang="tr-TR" dirty="0" err="1"/>
              <a:t>travel</a:t>
            </a:r>
            <a:r>
              <a:rPr lang="tr-TR" dirty="0"/>
              <a:t> </a:t>
            </a:r>
            <a:r>
              <a:rPr lang="tr-TR" dirty="0" err="1"/>
              <a:t>destination</a:t>
            </a:r>
            <a:r>
              <a:rPr lang="tr-TR" dirty="0"/>
              <a:t>, </a:t>
            </a:r>
            <a:r>
              <a:rPr lang="tr-TR" dirty="0" err="1"/>
              <a:t>tour</a:t>
            </a:r>
            <a:r>
              <a:rPr lang="tr-TR" dirty="0"/>
              <a:t> </a:t>
            </a:r>
            <a:r>
              <a:rPr lang="tr-TR" dirty="0" err="1"/>
              <a:t>programs</a:t>
            </a:r>
            <a:r>
              <a:rPr lang="tr-TR" dirty="0"/>
              <a:t> </a:t>
            </a:r>
            <a:r>
              <a:rPr lang="tr-TR" dirty="0" err="1"/>
              <a:t>for</a:t>
            </a:r>
            <a:r>
              <a:rPr lang="tr-TR" dirty="0"/>
              <a:t> </a:t>
            </a:r>
            <a:r>
              <a:rPr lang="tr-TR" dirty="0" err="1"/>
              <a:t>customers</a:t>
            </a:r>
            <a:r>
              <a:rPr lang="tr-TR" dirty="0"/>
              <a:t> </a:t>
            </a:r>
            <a:r>
              <a:rPr lang="tr-TR" dirty="0" err="1"/>
              <a:t>and</a:t>
            </a:r>
            <a:r>
              <a:rPr lang="tr-TR" dirty="0"/>
              <a:t> </a:t>
            </a:r>
            <a:r>
              <a:rPr lang="tr-TR" dirty="0" err="1"/>
              <a:t>etc</a:t>
            </a:r>
            <a:r>
              <a:rPr lang="tr-TR" dirty="0"/>
              <a:t>.</a:t>
            </a:r>
          </a:p>
          <a:p>
            <a:pPr lvl="0"/>
            <a:r>
              <a:rPr lang="tr-TR" b="1" dirty="0" err="1"/>
              <a:t>Donators</a:t>
            </a:r>
            <a:r>
              <a:rPr lang="tr-TR" b="1" dirty="0"/>
              <a:t>:</a:t>
            </a:r>
            <a:r>
              <a:rPr lang="tr-TR" dirty="0"/>
              <a:t> </a:t>
            </a:r>
            <a:r>
              <a:rPr lang="tr-TR" dirty="0" err="1"/>
              <a:t>Donators</a:t>
            </a:r>
            <a:r>
              <a:rPr lang="tr-TR" dirty="0"/>
              <a:t> </a:t>
            </a:r>
            <a:r>
              <a:rPr lang="tr-TR" dirty="0" err="1"/>
              <a:t>should</a:t>
            </a:r>
            <a:r>
              <a:rPr lang="tr-TR" dirty="0"/>
              <a:t> </a:t>
            </a:r>
            <a:r>
              <a:rPr lang="tr-TR" dirty="0" err="1"/>
              <a:t>support</a:t>
            </a:r>
            <a:r>
              <a:rPr lang="tr-TR" dirty="0"/>
              <a:t> us </a:t>
            </a:r>
            <a:r>
              <a:rPr lang="tr-TR" dirty="0" err="1"/>
              <a:t>financially</a:t>
            </a:r>
            <a:r>
              <a:rPr lang="tr-TR" dirty="0"/>
              <a:t>.</a:t>
            </a:r>
          </a:p>
          <a:p>
            <a:pPr lvl="0"/>
            <a:r>
              <a:rPr lang="tr-TR" b="1" dirty="0" err="1"/>
              <a:t>Sponsors</a:t>
            </a:r>
            <a:r>
              <a:rPr lang="tr-TR" b="1" dirty="0"/>
              <a:t>:</a:t>
            </a:r>
            <a:r>
              <a:rPr lang="tr-TR" dirty="0"/>
              <a:t> </a:t>
            </a:r>
            <a:r>
              <a:rPr lang="tr-TR" dirty="0" err="1"/>
              <a:t>Sponsors</a:t>
            </a:r>
            <a:r>
              <a:rPr lang="tr-TR" dirty="0"/>
              <a:t> </a:t>
            </a:r>
            <a:r>
              <a:rPr lang="tr-TR" dirty="0" err="1"/>
              <a:t>support</a:t>
            </a:r>
            <a:r>
              <a:rPr lang="tr-TR" dirty="0"/>
              <a:t> us </a:t>
            </a:r>
            <a:r>
              <a:rPr lang="tr-TR" dirty="0" err="1"/>
              <a:t>financially</a:t>
            </a:r>
            <a:r>
              <a:rPr lang="tr-TR" dirty="0"/>
              <a:t>. </a:t>
            </a:r>
            <a:r>
              <a:rPr lang="tr-TR" dirty="0" err="1"/>
              <a:t>They</a:t>
            </a:r>
            <a:r>
              <a:rPr lang="tr-TR" dirty="0"/>
              <a:t> can </a:t>
            </a:r>
            <a:r>
              <a:rPr lang="tr-TR" dirty="0" err="1"/>
              <a:t>provide</a:t>
            </a:r>
            <a:r>
              <a:rPr lang="tr-TR" dirty="0"/>
              <a:t> </a:t>
            </a:r>
            <a:r>
              <a:rPr lang="tr-TR" dirty="0" err="1"/>
              <a:t>travel</a:t>
            </a:r>
            <a:r>
              <a:rPr lang="tr-TR" dirty="0"/>
              <a:t> </a:t>
            </a:r>
            <a:r>
              <a:rPr lang="tr-TR" dirty="0" err="1"/>
              <a:t>destination</a:t>
            </a:r>
            <a:r>
              <a:rPr lang="tr-TR" dirty="0"/>
              <a:t>.</a:t>
            </a:r>
          </a:p>
          <a:p>
            <a:endParaRPr lang="tr-TR" dirty="0"/>
          </a:p>
        </p:txBody>
      </p:sp>
    </p:spTree>
    <p:extLst>
      <p:ext uri="{BB962C8B-B14F-4D97-AF65-F5344CB8AC3E}">
        <p14:creationId xmlns:p14="http://schemas.microsoft.com/office/powerpoint/2010/main" val="35835470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599559-4401-48F3-B662-FA07301E728B}"/>
              </a:ext>
            </a:extLst>
          </p:cNvPr>
          <p:cNvSpPr>
            <a:spLocks noGrp="1"/>
          </p:cNvSpPr>
          <p:nvPr>
            <p:ph type="title"/>
          </p:nvPr>
        </p:nvSpPr>
        <p:spPr>
          <a:xfrm>
            <a:off x="1484309" y="190500"/>
            <a:ext cx="10018713" cy="1752599"/>
          </a:xfrm>
        </p:spPr>
        <p:txBody>
          <a:bodyPr/>
          <a:lstStyle/>
          <a:p>
            <a:r>
              <a:rPr lang="tr-TR" b="1" dirty="0">
                <a:solidFill>
                  <a:srgbClr val="FF0000"/>
                </a:solidFill>
              </a:rPr>
              <a:t>GRAPHICAL USER INTERFACES</a:t>
            </a:r>
            <a:endParaRPr lang="tr-TR" dirty="0">
              <a:solidFill>
                <a:srgbClr val="FF0000"/>
              </a:solidFill>
            </a:endParaRPr>
          </a:p>
        </p:txBody>
      </p:sp>
      <p:pic>
        <p:nvPicPr>
          <p:cNvPr id="5" name="Resim 4">
            <a:extLst>
              <a:ext uri="{FF2B5EF4-FFF2-40B4-BE49-F238E27FC236}">
                <a16:creationId xmlns:a16="http://schemas.microsoft.com/office/drawing/2014/main" id="{941734F0-D3D5-4615-9DC4-13D33E989E1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00286" y="1561799"/>
            <a:ext cx="6277889" cy="4960736"/>
          </a:xfrm>
          <a:prstGeom prst="rect">
            <a:avLst/>
          </a:prstGeom>
          <a:noFill/>
          <a:ln>
            <a:noFill/>
          </a:ln>
        </p:spPr>
      </p:pic>
      <p:pic>
        <p:nvPicPr>
          <p:cNvPr id="9" name="Resim 8" descr="çizim içeren bir resim&#10;&#10;Açıklama otomatik olarak oluşturuldu">
            <a:extLst>
              <a:ext uri="{FF2B5EF4-FFF2-40B4-BE49-F238E27FC236}">
                <a16:creationId xmlns:a16="http://schemas.microsoft.com/office/drawing/2014/main" id="{B526723D-E300-42CB-82F3-37FDBAD1D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34" y="5197265"/>
            <a:ext cx="1905266" cy="1905266"/>
          </a:xfrm>
          <a:prstGeom prst="rect">
            <a:avLst/>
          </a:prstGeom>
        </p:spPr>
      </p:pic>
    </p:spTree>
    <p:extLst>
      <p:ext uri="{BB962C8B-B14F-4D97-AF65-F5344CB8AC3E}">
        <p14:creationId xmlns:p14="http://schemas.microsoft.com/office/powerpoint/2010/main" val="14746689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599559-4401-48F3-B662-FA07301E728B}"/>
              </a:ext>
            </a:extLst>
          </p:cNvPr>
          <p:cNvSpPr>
            <a:spLocks noGrp="1"/>
          </p:cNvSpPr>
          <p:nvPr>
            <p:ph type="title"/>
          </p:nvPr>
        </p:nvSpPr>
        <p:spPr>
          <a:xfrm>
            <a:off x="1484309" y="190500"/>
            <a:ext cx="10018713" cy="1752599"/>
          </a:xfrm>
        </p:spPr>
        <p:txBody>
          <a:bodyPr/>
          <a:lstStyle/>
          <a:p>
            <a:r>
              <a:rPr lang="tr-TR" b="1">
                <a:solidFill>
                  <a:srgbClr val="FF0000"/>
                </a:solidFill>
              </a:rPr>
              <a:t>GRAPHICAL USER INTERFACES</a:t>
            </a:r>
            <a:endParaRPr lang="tr-TR" dirty="0">
              <a:solidFill>
                <a:srgbClr val="FF0000"/>
              </a:solidFill>
            </a:endParaRPr>
          </a:p>
        </p:txBody>
      </p:sp>
      <p:pic>
        <p:nvPicPr>
          <p:cNvPr id="4" name="Resim 3">
            <a:extLst>
              <a:ext uri="{FF2B5EF4-FFF2-40B4-BE49-F238E27FC236}">
                <a16:creationId xmlns:a16="http://schemas.microsoft.com/office/drawing/2014/main" id="{F809350B-5E45-4700-A778-FD62780370D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65442" y="1438035"/>
            <a:ext cx="6256446" cy="5063127"/>
          </a:xfrm>
          <a:prstGeom prst="rect">
            <a:avLst/>
          </a:prstGeom>
          <a:noFill/>
          <a:ln>
            <a:noFill/>
          </a:ln>
        </p:spPr>
      </p:pic>
      <p:pic>
        <p:nvPicPr>
          <p:cNvPr id="6" name="Resim 5" descr="çizim içeren bir resim&#10;&#10;Açıklama otomatik olarak oluşturuldu">
            <a:extLst>
              <a:ext uri="{FF2B5EF4-FFF2-40B4-BE49-F238E27FC236}">
                <a16:creationId xmlns:a16="http://schemas.microsoft.com/office/drawing/2014/main" id="{1DA0A05F-E6FB-4BBB-B5A3-F93D596CD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659" y="5241869"/>
            <a:ext cx="1905266" cy="1905266"/>
          </a:xfrm>
          <a:prstGeom prst="rect">
            <a:avLst/>
          </a:prstGeom>
        </p:spPr>
      </p:pic>
    </p:spTree>
    <p:extLst>
      <p:ext uri="{BB962C8B-B14F-4D97-AF65-F5344CB8AC3E}">
        <p14:creationId xmlns:p14="http://schemas.microsoft.com/office/powerpoint/2010/main" val="40756751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599559-4401-48F3-B662-FA07301E728B}"/>
              </a:ext>
            </a:extLst>
          </p:cNvPr>
          <p:cNvSpPr>
            <a:spLocks noGrp="1"/>
          </p:cNvSpPr>
          <p:nvPr>
            <p:ph type="title"/>
          </p:nvPr>
        </p:nvSpPr>
        <p:spPr>
          <a:xfrm>
            <a:off x="1484309" y="190500"/>
            <a:ext cx="10018713" cy="1752599"/>
          </a:xfrm>
        </p:spPr>
        <p:txBody>
          <a:bodyPr/>
          <a:lstStyle/>
          <a:p>
            <a:r>
              <a:rPr lang="tr-TR" b="1" dirty="0">
                <a:solidFill>
                  <a:srgbClr val="FF0000"/>
                </a:solidFill>
              </a:rPr>
              <a:t>GRAPHICAL USER INTERFACES</a:t>
            </a:r>
            <a:endParaRPr lang="tr-TR" dirty="0">
              <a:solidFill>
                <a:srgbClr val="FF0000"/>
              </a:solidFill>
            </a:endParaRPr>
          </a:p>
        </p:txBody>
      </p:sp>
      <p:pic>
        <p:nvPicPr>
          <p:cNvPr id="4" name="Resim 3">
            <a:extLst>
              <a:ext uri="{FF2B5EF4-FFF2-40B4-BE49-F238E27FC236}">
                <a16:creationId xmlns:a16="http://schemas.microsoft.com/office/drawing/2014/main" id="{47B7BEB7-89A8-4FB2-90F1-A27FEAE410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04007" y="1608563"/>
            <a:ext cx="6052588" cy="4914901"/>
          </a:xfrm>
          <a:prstGeom prst="rect">
            <a:avLst/>
          </a:prstGeom>
          <a:noFill/>
          <a:ln>
            <a:noFill/>
          </a:ln>
        </p:spPr>
      </p:pic>
      <p:pic>
        <p:nvPicPr>
          <p:cNvPr id="6" name="Resim 5" descr="çizim içeren bir resim&#10;&#10;Açıklama otomatik olarak oluşturuldu">
            <a:extLst>
              <a:ext uri="{FF2B5EF4-FFF2-40B4-BE49-F238E27FC236}">
                <a16:creationId xmlns:a16="http://schemas.microsoft.com/office/drawing/2014/main" id="{2D56D4DB-6588-4184-B424-E3178C4B0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34" y="5241869"/>
            <a:ext cx="1905266" cy="1905266"/>
          </a:xfrm>
          <a:prstGeom prst="rect">
            <a:avLst/>
          </a:prstGeom>
        </p:spPr>
      </p:pic>
    </p:spTree>
    <p:extLst>
      <p:ext uri="{BB962C8B-B14F-4D97-AF65-F5344CB8AC3E}">
        <p14:creationId xmlns:p14="http://schemas.microsoft.com/office/powerpoint/2010/main" val="180403738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599559-4401-48F3-B662-FA07301E728B}"/>
              </a:ext>
            </a:extLst>
          </p:cNvPr>
          <p:cNvSpPr>
            <a:spLocks noGrp="1"/>
          </p:cNvSpPr>
          <p:nvPr>
            <p:ph type="title"/>
          </p:nvPr>
        </p:nvSpPr>
        <p:spPr>
          <a:xfrm>
            <a:off x="1484309" y="190500"/>
            <a:ext cx="10018713" cy="1752599"/>
          </a:xfrm>
        </p:spPr>
        <p:txBody>
          <a:bodyPr/>
          <a:lstStyle/>
          <a:p>
            <a:r>
              <a:rPr lang="tr-TR" b="1" dirty="0">
                <a:solidFill>
                  <a:srgbClr val="FF0000"/>
                </a:solidFill>
              </a:rPr>
              <a:t>GRAPHICAL USER INTERFACES</a:t>
            </a:r>
            <a:endParaRPr lang="tr-TR" dirty="0">
              <a:solidFill>
                <a:srgbClr val="FF0000"/>
              </a:solidFill>
            </a:endParaRPr>
          </a:p>
        </p:txBody>
      </p:sp>
      <p:pic>
        <p:nvPicPr>
          <p:cNvPr id="6" name="Resim 5">
            <a:extLst>
              <a:ext uri="{FF2B5EF4-FFF2-40B4-BE49-F238E27FC236}">
                <a16:creationId xmlns:a16="http://schemas.microsoft.com/office/drawing/2014/main" id="{2477A6BF-C0C0-4D7A-B5B5-C18C811CF9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88137" y="1499498"/>
            <a:ext cx="6156945" cy="5023035"/>
          </a:xfrm>
          <a:prstGeom prst="rect">
            <a:avLst/>
          </a:prstGeom>
          <a:noFill/>
          <a:ln>
            <a:noFill/>
          </a:ln>
        </p:spPr>
      </p:pic>
      <p:pic>
        <p:nvPicPr>
          <p:cNvPr id="7" name="Resim 6" descr="çizim içeren bir resim&#10;&#10;Açıklama otomatik olarak oluşturuldu">
            <a:extLst>
              <a:ext uri="{FF2B5EF4-FFF2-40B4-BE49-F238E27FC236}">
                <a16:creationId xmlns:a16="http://schemas.microsoft.com/office/drawing/2014/main" id="{8FA59C0F-E836-4028-B7AB-24CE84CDD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34" y="5264172"/>
            <a:ext cx="1905266" cy="1905266"/>
          </a:xfrm>
          <a:prstGeom prst="rect">
            <a:avLst/>
          </a:prstGeom>
        </p:spPr>
      </p:pic>
    </p:spTree>
    <p:extLst>
      <p:ext uri="{BB962C8B-B14F-4D97-AF65-F5344CB8AC3E}">
        <p14:creationId xmlns:p14="http://schemas.microsoft.com/office/powerpoint/2010/main" val="27417533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599559-4401-48F3-B662-FA07301E728B}"/>
              </a:ext>
            </a:extLst>
          </p:cNvPr>
          <p:cNvSpPr>
            <a:spLocks noGrp="1"/>
          </p:cNvSpPr>
          <p:nvPr>
            <p:ph type="title"/>
          </p:nvPr>
        </p:nvSpPr>
        <p:spPr>
          <a:xfrm>
            <a:off x="1484309" y="190500"/>
            <a:ext cx="10018713" cy="1752599"/>
          </a:xfrm>
        </p:spPr>
        <p:txBody>
          <a:bodyPr/>
          <a:lstStyle/>
          <a:p>
            <a:r>
              <a:rPr lang="tr-TR" b="1" dirty="0">
                <a:solidFill>
                  <a:srgbClr val="FF0000"/>
                </a:solidFill>
              </a:rPr>
              <a:t>GRAPHICAL USER INTERFACES</a:t>
            </a:r>
            <a:endParaRPr lang="tr-TR" dirty="0">
              <a:solidFill>
                <a:srgbClr val="FF0000"/>
              </a:solidFill>
            </a:endParaRPr>
          </a:p>
        </p:txBody>
      </p:sp>
      <p:pic>
        <p:nvPicPr>
          <p:cNvPr id="5" name="Resim 4">
            <a:extLst>
              <a:ext uri="{FF2B5EF4-FFF2-40B4-BE49-F238E27FC236}">
                <a16:creationId xmlns:a16="http://schemas.microsoft.com/office/drawing/2014/main" id="{FE97A217-5A3A-4E9E-8718-169F57ED5F7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67034" y="1522141"/>
            <a:ext cx="6066898" cy="5145359"/>
          </a:xfrm>
          <a:prstGeom prst="rect">
            <a:avLst/>
          </a:prstGeom>
          <a:noFill/>
          <a:ln>
            <a:noFill/>
          </a:ln>
        </p:spPr>
      </p:pic>
      <p:pic>
        <p:nvPicPr>
          <p:cNvPr id="6" name="Resim 5" descr="çizim içeren bir resim&#10;&#10;Açıklama otomatik olarak oluşturuldu">
            <a:extLst>
              <a:ext uri="{FF2B5EF4-FFF2-40B4-BE49-F238E27FC236}">
                <a16:creationId xmlns:a16="http://schemas.microsoft.com/office/drawing/2014/main" id="{4D790793-A284-44CC-BDC5-CE24D9E94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34" y="5397986"/>
            <a:ext cx="1905266" cy="1905266"/>
          </a:xfrm>
          <a:prstGeom prst="rect">
            <a:avLst/>
          </a:prstGeom>
        </p:spPr>
      </p:pic>
    </p:spTree>
    <p:extLst>
      <p:ext uri="{BB962C8B-B14F-4D97-AF65-F5344CB8AC3E}">
        <p14:creationId xmlns:p14="http://schemas.microsoft.com/office/powerpoint/2010/main" val="35352460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599559-4401-48F3-B662-FA07301E728B}"/>
              </a:ext>
            </a:extLst>
          </p:cNvPr>
          <p:cNvSpPr>
            <a:spLocks noGrp="1"/>
          </p:cNvSpPr>
          <p:nvPr>
            <p:ph type="title"/>
          </p:nvPr>
        </p:nvSpPr>
        <p:spPr>
          <a:xfrm>
            <a:off x="1484309" y="190500"/>
            <a:ext cx="10018713" cy="1752599"/>
          </a:xfrm>
        </p:spPr>
        <p:txBody>
          <a:bodyPr/>
          <a:lstStyle/>
          <a:p>
            <a:r>
              <a:rPr lang="tr-TR" b="1" dirty="0">
                <a:solidFill>
                  <a:srgbClr val="FF0000"/>
                </a:solidFill>
              </a:rPr>
              <a:t>GRAPHICAL USER INTERFACES</a:t>
            </a:r>
            <a:endParaRPr lang="tr-TR" dirty="0">
              <a:solidFill>
                <a:srgbClr val="FF0000"/>
              </a:solidFill>
            </a:endParaRPr>
          </a:p>
        </p:txBody>
      </p:sp>
      <p:pic>
        <p:nvPicPr>
          <p:cNvPr id="5" name="Resim 4">
            <a:extLst>
              <a:ext uri="{FF2B5EF4-FFF2-40B4-BE49-F238E27FC236}">
                <a16:creationId xmlns:a16="http://schemas.microsoft.com/office/drawing/2014/main" id="{E2BB7BF1-766D-468D-AE59-5815A67FC0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93699" y="1705548"/>
            <a:ext cx="5760720" cy="4874260"/>
          </a:xfrm>
          <a:prstGeom prst="rect">
            <a:avLst/>
          </a:prstGeom>
          <a:noFill/>
          <a:ln>
            <a:noFill/>
          </a:ln>
        </p:spPr>
      </p:pic>
      <p:pic>
        <p:nvPicPr>
          <p:cNvPr id="6" name="Resim 5" descr="çizim içeren bir resim&#10;&#10;Açıklama otomatik olarak oluşturuldu">
            <a:extLst>
              <a:ext uri="{FF2B5EF4-FFF2-40B4-BE49-F238E27FC236}">
                <a16:creationId xmlns:a16="http://schemas.microsoft.com/office/drawing/2014/main" id="{89E0FBE0-FFA1-44C1-AF5F-3D2B95B14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34" y="5297625"/>
            <a:ext cx="1905266" cy="1905266"/>
          </a:xfrm>
          <a:prstGeom prst="rect">
            <a:avLst/>
          </a:prstGeom>
        </p:spPr>
      </p:pic>
    </p:spTree>
    <p:extLst>
      <p:ext uri="{BB962C8B-B14F-4D97-AF65-F5344CB8AC3E}">
        <p14:creationId xmlns:p14="http://schemas.microsoft.com/office/powerpoint/2010/main" val="23151827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CD9B94-D70B-4446-85E5-ACD3904289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ışık, gömlek içeren bir resim&#10;&#10;Açıklama otomatik olarak oluşturuldu">
            <a:extLst>
              <a:ext uri="{FF2B5EF4-FFF2-40B4-BE49-F238E27FC236}">
                <a16:creationId xmlns:a16="http://schemas.microsoft.com/office/drawing/2014/main" id="{E5A6BF87-1263-471E-B950-D765C96CB577}"/>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l="5726" r="3609" b="1"/>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CDBE1022-23F4-4C9C-B686-D203A1DC94C2}"/>
              </a:ext>
            </a:extLst>
          </p:cNvPr>
          <p:cNvSpPr>
            <a:spLocks noGrp="1"/>
          </p:cNvSpPr>
          <p:nvPr>
            <p:ph type="title"/>
          </p:nvPr>
        </p:nvSpPr>
        <p:spPr>
          <a:xfrm>
            <a:off x="1484311" y="685800"/>
            <a:ext cx="10018713" cy="1752599"/>
          </a:xfrm>
        </p:spPr>
        <p:txBody>
          <a:bodyPr anchor="b">
            <a:normAutofit/>
          </a:bodyPr>
          <a:lstStyle/>
          <a:p>
            <a:pPr algn="l"/>
            <a:r>
              <a:rPr lang="tr-TR" dirty="0" err="1"/>
              <a:t>Did</a:t>
            </a:r>
            <a:r>
              <a:rPr lang="tr-TR" dirty="0"/>
              <a:t> </a:t>
            </a:r>
            <a:r>
              <a:rPr lang="tr-TR" dirty="0" err="1"/>
              <a:t>You</a:t>
            </a:r>
            <a:r>
              <a:rPr lang="tr-TR" dirty="0"/>
              <a:t> </a:t>
            </a:r>
            <a:r>
              <a:rPr lang="tr-TR" dirty="0" err="1"/>
              <a:t>See</a:t>
            </a:r>
            <a:r>
              <a:rPr lang="tr-TR" dirty="0"/>
              <a:t>?</a:t>
            </a:r>
          </a:p>
        </p:txBody>
      </p:sp>
      <p:sp>
        <p:nvSpPr>
          <p:cNvPr id="3" name="İçerik Yer Tutucusu 2">
            <a:extLst>
              <a:ext uri="{FF2B5EF4-FFF2-40B4-BE49-F238E27FC236}">
                <a16:creationId xmlns:a16="http://schemas.microsoft.com/office/drawing/2014/main" id="{2CA7EAF6-7AD6-4B69-8229-A6FA6C2E2932}"/>
              </a:ext>
            </a:extLst>
          </p:cNvPr>
          <p:cNvSpPr>
            <a:spLocks noGrp="1"/>
          </p:cNvSpPr>
          <p:nvPr>
            <p:ph idx="1"/>
          </p:nvPr>
        </p:nvSpPr>
        <p:spPr>
          <a:xfrm>
            <a:off x="1269402" y="2666999"/>
            <a:ext cx="10233621" cy="3124201"/>
          </a:xfrm>
        </p:spPr>
        <p:txBody>
          <a:bodyPr anchor="t">
            <a:normAutofit/>
          </a:bodyPr>
          <a:lstStyle/>
          <a:p>
            <a:r>
              <a:rPr lang="en-US" dirty="0"/>
              <a:t>Maybe you noticed, maybe you did not notice, but we try to be in people's brains by putting our logo in each slide for you to remember more easily. Although it looks like a small event, these kinds of things are important for brand popularity. With some little tactics like this and so on, we will reach our audience easier and cheaper.</a:t>
            </a:r>
            <a:endParaRPr lang="tr-TR" dirty="0"/>
          </a:p>
        </p:txBody>
      </p:sp>
      <p:pic>
        <p:nvPicPr>
          <p:cNvPr id="7" name="Resim 6" descr="çizim içeren bir resim&#10;&#10;Açıklama otomatik olarak oluşturuldu">
            <a:extLst>
              <a:ext uri="{FF2B5EF4-FFF2-40B4-BE49-F238E27FC236}">
                <a16:creationId xmlns:a16="http://schemas.microsoft.com/office/drawing/2014/main" id="{B8BEE967-4A44-4F94-A35A-A07968BED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14" y="5219567"/>
            <a:ext cx="1905266" cy="1905266"/>
          </a:xfrm>
          <a:prstGeom prst="rect">
            <a:avLst/>
          </a:prstGeom>
        </p:spPr>
      </p:pic>
    </p:spTree>
    <p:extLst>
      <p:ext uri="{BB962C8B-B14F-4D97-AF65-F5344CB8AC3E}">
        <p14:creationId xmlns:p14="http://schemas.microsoft.com/office/powerpoint/2010/main" val="39943122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9C970A2-B2E7-4509-8FC2-613AABD68866}"/>
              </a:ext>
            </a:extLst>
          </p:cNvPr>
          <p:cNvSpPr>
            <a:spLocks noGrp="1"/>
          </p:cNvSpPr>
          <p:nvPr>
            <p:ph type="title"/>
          </p:nvPr>
        </p:nvSpPr>
        <p:spPr/>
        <p:txBody>
          <a:bodyPr/>
          <a:lstStyle/>
          <a:p>
            <a:endParaRPr lang="tr-TR"/>
          </a:p>
        </p:txBody>
      </p:sp>
      <p:pic>
        <p:nvPicPr>
          <p:cNvPr id="5" name="İçerik Yer Tutucusu 4">
            <a:extLst>
              <a:ext uri="{FF2B5EF4-FFF2-40B4-BE49-F238E27FC236}">
                <a16:creationId xmlns:a16="http://schemas.microsoft.com/office/drawing/2014/main" id="{74130E59-CAF6-49C8-919A-CCC0354C76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92000" cy="6858000"/>
          </a:xfrm>
        </p:spPr>
      </p:pic>
    </p:spTree>
    <p:extLst>
      <p:ext uri="{BB962C8B-B14F-4D97-AF65-F5344CB8AC3E}">
        <p14:creationId xmlns:p14="http://schemas.microsoft.com/office/powerpoint/2010/main" val="31450609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CD9B94-D70B-4446-85E5-ACD3904289C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kişi, adam, iç mekan, kabin içeren bir resim&#10;&#10;Açıklama otomatik olarak oluşturuldu">
            <a:extLst>
              <a:ext uri="{FF2B5EF4-FFF2-40B4-BE49-F238E27FC236}">
                <a16:creationId xmlns:a16="http://schemas.microsoft.com/office/drawing/2014/main" id="{97874F20-D528-4221-9A4F-DF56EE91CC20}"/>
              </a:ext>
            </a:extLst>
          </p:cNvPr>
          <p:cNvPicPr>
            <a:picLocks noChangeAspect="1"/>
          </p:cNvPicPr>
          <p:nvPr/>
        </p:nvPicPr>
        <p:blipFill rotWithShape="1">
          <a:blip r:embed="rId2">
            <a:alphaModFix amt="25000"/>
            <a:extLst>
              <a:ext uri="{28A0092B-C50C-407E-A947-70E740481C1C}">
                <a14:useLocalDpi xmlns:a14="http://schemas.microsoft.com/office/drawing/2010/main" val="0"/>
              </a:ext>
            </a:extLst>
          </a:blip>
          <a:srcRect b="10000"/>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36025314-493D-4BC6-8F6E-49C111350321}"/>
              </a:ext>
            </a:extLst>
          </p:cNvPr>
          <p:cNvSpPr>
            <a:spLocks noGrp="1"/>
          </p:cNvSpPr>
          <p:nvPr>
            <p:ph type="title"/>
          </p:nvPr>
        </p:nvSpPr>
        <p:spPr>
          <a:xfrm>
            <a:off x="1484311" y="685800"/>
            <a:ext cx="10018713" cy="1752599"/>
          </a:xfrm>
        </p:spPr>
        <p:txBody>
          <a:bodyPr anchor="b">
            <a:normAutofit/>
          </a:bodyPr>
          <a:lstStyle/>
          <a:p>
            <a:pPr algn="l"/>
            <a:r>
              <a:rPr lang="tr-TR" dirty="0"/>
              <a:t>WHO ARE WE ?</a:t>
            </a:r>
            <a:endParaRPr lang="tr-TR"/>
          </a:p>
        </p:txBody>
      </p:sp>
      <p:sp>
        <p:nvSpPr>
          <p:cNvPr id="3" name="İçerik Yer Tutucusu 2">
            <a:extLst>
              <a:ext uri="{FF2B5EF4-FFF2-40B4-BE49-F238E27FC236}">
                <a16:creationId xmlns:a16="http://schemas.microsoft.com/office/drawing/2014/main" id="{412BF4F3-023B-4E21-8BBF-9EF1A63E269F}"/>
              </a:ext>
            </a:extLst>
          </p:cNvPr>
          <p:cNvSpPr>
            <a:spLocks noGrp="1"/>
          </p:cNvSpPr>
          <p:nvPr>
            <p:ph idx="1"/>
          </p:nvPr>
        </p:nvSpPr>
        <p:spPr>
          <a:xfrm>
            <a:off x="1269402" y="2666999"/>
            <a:ext cx="10233621" cy="3124201"/>
          </a:xfrm>
        </p:spPr>
        <p:txBody>
          <a:bodyPr anchor="t">
            <a:normAutofit/>
          </a:bodyPr>
          <a:lstStyle/>
          <a:p>
            <a:r>
              <a:rPr lang="en-US" dirty="0"/>
              <a:t>We are a transportation company founded by four close friends. We are small entrepreneurs who have decided to open this company to make their transportation needs more comfortable.</a:t>
            </a:r>
            <a:endParaRPr lang="tr-TR" dirty="0"/>
          </a:p>
        </p:txBody>
      </p:sp>
      <p:pic>
        <p:nvPicPr>
          <p:cNvPr id="7" name="Resim 6" descr="çizim içeren bir resim&#10;&#10;Açıklama otomatik olarak oluşturuldu">
            <a:extLst>
              <a:ext uri="{FF2B5EF4-FFF2-40B4-BE49-F238E27FC236}">
                <a16:creationId xmlns:a16="http://schemas.microsoft.com/office/drawing/2014/main" id="{E9F72AF9-1361-4555-9D0E-BA40C9C47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6734" y="5219567"/>
            <a:ext cx="1905266" cy="1905266"/>
          </a:xfrm>
          <a:prstGeom prst="rect">
            <a:avLst/>
          </a:prstGeom>
        </p:spPr>
      </p:pic>
    </p:spTree>
    <p:extLst>
      <p:ext uri="{BB962C8B-B14F-4D97-AF65-F5344CB8AC3E}">
        <p14:creationId xmlns:p14="http://schemas.microsoft.com/office/powerpoint/2010/main" val="31991706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Başlık 1"/>
          <p:cNvSpPr txBox="1">
            <a:spLocks noGrp="1"/>
          </p:cNvSpPr>
          <p:nvPr>
            <p:ph type="title"/>
          </p:nvPr>
        </p:nvSpPr>
        <p:spPr>
          <a:xfrm>
            <a:off x="1393903" y="-63573"/>
            <a:ext cx="9601200" cy="761339"/>
          </a:xfrm>
          <a:prstGeom prst="rect">
            <a:avLst/>
          </a:prstGeom>
        </p:spPr>
        <p:txBody>
          <a:bodyPr/>
          <a:lstStyle>
            <a:lvl1pPr>
              <a:defRPr>
                <a:solidFill>
                  <a:srgbClr val="FF0000"/>
                </a:solidFill>
              </a:defRPr>
            </a:lvl1pPr>
          </a:lstStyle>
          <a:p>
            <a:r>
              <a:rPr dirty="0"/>
              <a:t>PROJECT STAFFING</a:t>
            </a:r>
          </a:p>
        </p:txBody>
      </p:sp>
      <p:sp>
        <p:nvSpPr>
          <p:cNvPr id="108" name="Dikdörtgen 5"/>
          <p:cNvSpPr/>
          <p:nvPr/>
        </p:nvSpPr>
        <p:spPr>
          <a:xfrm>
            <a:off x="1813562" y="775948"/>
            <a:ext cx="4282438" cy="2177994"/>
          </a:xfrm>
          <a:prstGeom prst="rect">
            <a:avLst/>
          </a:prstGeom>
          <a:gradFill>
            <a:gsLst>
              <a:gs pos="0">
                <a:srgbClr val="9AB59B"/>
              </a:gs>
              <a:gs pos="50000">
                <a:srgbClr val="8CAD8D"/>
              </a:gs>
              <a:gs pos="100000">
                <a:srgbClr val="7A9A7B"/>
              </a:gs>
            </a:gsLst>
            <a:lin ang="5400000"/>
          </a:gradFill>
          <a:ln w="6350">
            <a:solidFill>
              <a:schemeClr val="accent4"/>
            </a:solidFill>
          </a:ln>
        </p:spPr>
        <p:txBody>
          <a:bodyPr lIns="45719" rIns="45719" anchor="ctr"/>
          <a:lstStyle/>
          <a:p>
            <a:pPr algn="ctr">
              <a:defRPr>
                <a:solidFill>
                  <a:srgbClr val="FFFFFF"/>
                </a:solidFill>
              </a:defRPr>
            </a:pPr>
            <a:r>
              <a:rPr lang="tr-TR" b="1" dirty="0">
                <a:solidFill>
                  <a:srgbClr val="FF0000"/>
                </a:solidFill>
              </a:rPr>
              <a:t>Software Project Manager:</a:t>
            </a:r>
            <a:r>
              <a:rPr lang="tr-TR" dirty="0">
                <a:solidFill>
                  <a:srgbClr val="FF0000"/>
                </a:solidFill>
              </a:rPr>
              <a:t> </a:t>
            </a:r>
            <a:r>
              <a:rPr lang="tr-TR" dirty="0">
                <a:solidFill>
                  <a:schemeClr val="tx2"/>
                </a:solidFill>
              </a:rPr>
              <a:t>Software </a:t>
            </a:r>
            <a:r>
              <a:rPr lang="tr-TR" dirty="0" err="1">
                <a:solidFill>
                  <a:schemeClr val="tx2"/>
                </a:solidFill>
              </a:rPr>
              <a:t>project</a:t>
            </a:r>
            <a:r>
              <a:rPr lang="tr-TR" dirty="0">
                <a:solidFill>
                  <a:schemeClr val="tx2"/>
                </a:solidFill>
              </a:rPr>
              <a:t> </a:t>
            </a:r>
            <a:r>
              <a:rPr lang="tr-TR" dirty="0" err="1">
                <a:solidFill>
                  <a:schemeClr val="tx2"/>
                </a:solidFill>
              </a:rPr>
              <a:t>manager</a:t>
            </a:r>
            <a:r>
              <a:rPr lang="tr-TR" dirty="0">
                <a:solidFill>
                  <a:schemeClr val="tx2"/>
                </a:solidFill>
              </a:rPr>
              <a:t> is </a:t>
            </a:r>
            <a:r>
              <a:rPr lang="tr-TR" dirty="0" err="1">
                <a:solidFill>
                  <a:schemeClr val="tx2"/>
                </a:solidFill>
              </a:rPr>
              <a:t>responsible</a:t>
            </a:r>
            <a:r>
              <a:rPr lang="tr-TR" dirty="0">
                <a:solidFill>
                  <a:schemeClr val="tx2"/>
                </a:solidFill>
              </a:rPr>
              <a:t> </a:t>
            </a:r>
            <a:r>
              <a:rPr lang="tr-TR" dirty="0" err="1">
                <a:solidFill>
                  <a:schemeClr val="tx2"/>
                </a:solidFill>
              </a:rPr>
              <a:t>for</a:t>
            </a:r>
            <a:r>
              <a:rPr lang="tr-TR" dirty="0">
                <a:solidFill>
                  <a:schemeClr val="tx2"/>
                </a:solidFill>
              </a:rPr>
              <a:t> </a:t>
            </a:r>
            <a:r>
              <a:rPr lang="tr-TR" dirty="0" err="1">
                <a:solidFill>
                  <a:schemeClr val="tx2"/>
                </a:solidFill>
              </a:rPr>
              <a:t>planning</a:t>
            </a:r>
            <a:r>
              <a:rPr lang="tr-TR" dirty="0">
                <a:solidFill>
                  <a:schemeClr val="tx2"/>
                </a:solidFill>
              </a:rPr>
              <a:t> </a:t>
            </a:r>
            <a:r>
              <a:rPr lang="tr-TR" dirty="0" err="1">
                <a:solidFill>
                  <a:schemeClr val="tx2"/>
                </a:solidFill>
              </a:rPr>
              <a:t>and</a:t>
            </a:r>
            <a:r>
              <a:rPr lang="tr-TR" dirty="0">
                <a:solidFill>
                  <a:schemeClr val="tx2"/>
                </a:solidFill>
              </a:rPr>
              <a:t> </a:t>
            </a:r>
            <a:r>
              <a:rPr lang="tr-TR" dirty="0" err="1">
                <a:solidFill>
                  <a:schemeClr val="tx2"/>
                </a:solidFill>
              </a:rPr>
              <a:t>scheduling</a:t>
            </a:r>
            <a:r>
              <a:rPr lang="tr-TR" dirty="0">
                <a:solidFill>
                  <a:schemeClr val="tx2"/>
                </a:solidFill>
              </a:rPr>
              <a:t> </a:t>
            </a:r>
            <a:r>
              <a:rPr lang="tr-TR" dirty="0" err="1">
                <a:solidFill>
                  <a:schemeClr val="tx2"/>
                </a:solidFill>
              </a:rPr>
              <a:t>the</a:t>
            </a:r>
            <a:r>
              <a:rPr lang="tr-TR" dirty="0">
                <a:solidFill>
                  <a:schemeClr val="tx2"/>
                </a:solidFill>
              </a:rPr>
              <a:t> </a:t>
            </a:r>
            <a:r>
              <a:rPr lang="tr-TR" dirty="0" err="1">
                <a:solidFill>
                  <a:schemeClr val="tx2"/>
                </a:solidFill>
              </a:rPr>
              <a:t>project</a:t>
            </a:r>
            <a:r>
              <a:rPr lang="tr-TR" dirty="0">
                <a:solidFill>
                  <a:schemeClr val="tx2"/>
                </a:solidFill>
              </a:rPr>
              <a:t>, </a:t>
            </a:r>
            <a:r>
              <a:rPr lang="tr-TR" dirty="0" err="1">
                <a:solidFill>
                  <a:schemeClr val="tx2"/>
                </a:solidFill>
              </a:rPr>
              <a:t>managing</a:t>
            </a:r>
            <a:r>
              <a:rPr lang="tr-TR" dirty="0">
                <a:solidFill>
                  <a:schemeClr val="tx2"/>
                </a:solidFill>
              </a:rPr>
              <a:t> </a:t>
            </a:r>
            <a:r>
              <a:rPr lang="tr-TR" dirty="0" err="1">
                <a:solidFill>
                  <a:schemeClr val="tx2"/>
                </a:solidFill>
              </a:rPr>
              <a:t>the</a:t>
            </a:r>
            <a:r>
              <a:rPr lang="tr-TR" dirty="0">
                <a:solidFill>
                  <a:schemeClr val="tx2"/>
                </a:solidFill>
              </a:rPr>
              <a:t> </a:t>
            </a:r>
            <a:r>
              <a:rPr lang="tr-TR" dirty="0" err="1">
                <a:solidFill>
                  <a:schemeClr val="tx2"/>
                </a:solidFill>
              </a:rPr>
              <a:t>team</a:t>
            </a:r>
            <a:r>
              <a:rPr lang="tr-TR" dirty="0">
                <a:solidFill>
                  <a:schemeClr val="tx2"/>
                </a:solidFill>
              </a:rPr>
              <a:t> </a:t>
            </a:r>
            <a:r>
              <a:rPr lang="tr-TR" dirty="0" err="1">
                <a:solidFill>
                  <a:schemeClr val="tx2"/>
                </a:solidFill>
              </a:rPr>
              <a:t>members</a:t>
            </a:r>
            <a:r>
              <a:rPr lang="tr-TR" dirty="0">
                <a:solidFill>
                  <a:schemeClr val="tx2"/>
                </a:solidFill>
              </a:rPr>
              <a:t> </a:t>
            </a:r>
            <a:r>
              <a:rPr lang="tr-TR" dirty="0" err="1">
                <a:solidFill>
                  <a:schemeClr val="tx2"/>
                </a:solidFill>
              </a:rPr>
              <a:t>and</a:t>
            </a:r>
            <a:r>
              <a:rPr lang="tr-TR" dirty="0">
                <a:solidFill>
                  <a:schemeClr val="tx2"/>
                </a:solidFill>
              </a:rPr>
              <a:t> </a:t>
            </a:r>
            <a:r>
              <a:rPr lang="tr-TR" dirty="0" err="1">
                <a:solidFill>
                  <a:schemeClr val="tx2"/>
                </a:solidFill>
              </a:rPr>
              <a:t>etc</a:t>
            </a:r>
            <a:r>
              <a:rPr lang="tr-TR" dirty="0">
                <a:solidFill>
                  <a:schemeClr val="tx2"/>
                </a:solidFill>
              </a:rPr>
              <a:t>. </a:t>
            </a:r>
            <a:r>
              <a:rPr lang="tr-TR" dirty="0" err="1">
                <a:solidFill>
                  <a:schemeClr val="tx2"/>
                </a:solidFill>
              </a:rPr>
              <a:t>The</a:t>
            </a:r>
            <a:r>
              <a:rPr lang="tr-TR" dirty="0">
                <a:solidFill>
                  <a:schemeClr val="tx2"/>
                </a:solidFill>
              </a:rPr>
              <a:t> </a:t>
            </a:r>
            <a:r>
              <a:rPr lang="tr-TR" dirty="0" err="1">
                <a:solidFill>
                  <a:schemeClr val="tx2"/>
                </a:solidFill>
              </a:rPr>
              <a:t>owner</a:t>
            </a:r>
            <a:r>
              <a:rPr lang="tr-TR" dirty="0">
                <a:solidFill>
                  <a:schemeClr val="tx2"/>
                </a:solidFill>
              </a:rPr>
              <a:t> of </a:t>
            </a:r>
            <a:r>
              <a:rPr lang="tr-TR" dirty="0" err="1">
                <a:solidFill>
                  <a:schemeClr val="tx2"/>
                </a:solidFill>
              </a:rPr>
              <a:t>this</a:t>
            </a:r>
            <a:r>
              <a:rPr lang="tr-TR" dirty="0">
                <a:solidFill>
                  <a:schemeClr val="tx2"/>
                </a:solidFill>
              </a:rPr>
              <a:t> </a:t>
            </a:r>
            <a:r>
              <a:rPr lang="tr-TR" dirty="0" err="1">
                <a:solidFill>
                  <a:schemeClr val="tx2"/>
                </a:solidFill>
              </a:rPr>
              <a:t>task</a:t>
            </a:r>
            <a:r>
              <a:rPr lang="tr-TR" dirty="0">
                <a:solidFill>
                  <a:schemeClr val="tx2"/>
                </a:solidFill>
              </a:rPr>
              <a:t> is </a:t>
            </a:r>
            <a:r>
              <a:rPr lang="tr-TR" dirty="0">
                <a:solidFill>
                  <a:srgbClr val="C00000"/>
                </a:solidFill>
              </a:rPr>
              <a:t>Neslihan Özgün.</a:t>
            </a:r>
          </a:p>
          <a:p>
            <a:pPr algn="ctr">
              <a:defRPr>
                <a:solidFill>
                  <a:srgbClr val="FFFFFF"/>
                </a:solidFill>
              </a:defRPr>
            </a:pPr>
            <a:endParaRPr dirty="0"/>
          </a:p>
        </p:txBody>
      </p:sp>
      <p:sp>
        <p:nvSpPr>
          <p:cNvPr id="112" name="Dikdörtgen 9"/>
          <p:cNvSpPr/>
          <p:nvPr/>
        </p:nvSpPr>
        <p:spPr>
          <a:xfrm>
            <a:off x="1813562" y="3683854"/>
            <a:ext cx="4282438" cy="2168719"/>
          </a:xfrm>
          <a:prstGeom prst="rect">
            <a:avLst/>
          </a:prstGeom>
          <a:gradFill>
            <a:gsLst>
              <a:gs pos="0">
                <a:srgbClr val="EAC87D"/>
              </a:gs>
              <a:gs pos="50000">
                <a:srgbClr val="ECC263"/>
              </a:gs>
              <a:gs pos="100000">
                <a:srgbClr val="D8AF50"/>
              </a:gs>
            </a:gsLst>
            <a:lin ang="5400000"/>
          </a:gradFill>
          <a:ln w="6350">
            <a:solidFill>
              <a:schemeClr val="accent2"/>
            </a:solidFill>
          </a:ln>
        </p:spPr>
        <p:txBody>
          <a:bodyPr lIns="45719" rIns="45719" anchor="ctr"/>
          <a:lstStyle/>
          <a:p>
            <a:pPr algn="ctr">
              <a:defRPr>
                <a:solidFill>
                  <a:srgbClr val="FFFFFF"/>
                </a:solidFill>
              </a:defRPr>
            </a:pPr>
            <a:r>
              <a:rPr lang="tr-TR" b="1" dirty="0">
                <a:solidFill>
                  <a:srgbClr val="FF0000"/>
                </a:solidFill>
              </a:rPr>
              <a:t>Requirements </a:t>
            </a:r>
            <a:r>
              <a:rPr lang="tr-TR" b="1" dirty="0" err="1">
                <a:solidFill>
                  <a:srgbClr val="FF0000"/>
                </a:solidFill>
              </a:rPr>
              <a:t>Engineer</a:t>
            </a:r>
            <a:r>
              <a:rPr lang="tr-TR" b="1" dirty="0">
                <a:solidFill>
                  <a:srgbClr val="FF0000"/>
                </a:solidFill>
              </a:rPr>
              <a:t>: </a:t>
            </a:r>
            <a:r>
              <a:rPr lang="tr-TR" dirty="0">
                <a:solidFill>
                  <a:schemeClr val="tx1">
                    <a:lumMod val="95000"/>
                    <a:lumOff val="5000"/>
                  </a:schemeClr>
                </a:solidFill>
              </a:rPr>
              <a:t>Requirements </a:t>
            </a:r>
            <a:r>
              <a:rPr lang="tr-TR" dirty="0" err="1">
                <a:solidFill>
                  <a:schemeClr val="tx1">
                    <a:lumMod val="95000"/>
                    <a:lumOff val="5000"/>
                  </a:schemeClr>
                </a:solidFill>
              </a:rPr>
              <a:t>engineer</a:t>
            </a:r>
            <a:r>
              <a:rPr lang="tr-TR" dirty="0">
                <a:solidFill>
                  <a:schemeClr val="tx1">
                    <a:lumMod val="95000"/>
                    <a:lumOff val="5000"/>
                  </a:schemeClr>
                </a:solidFill>
              </a:rPr>
              <a:t> is </a:t>
            </a:r>
            <a:r>
              <a:rPr lang="tr-TR" dirty="0" err="1">
                <a:solidFill>
                  <a:schemeClr val="tx1">
                    <a:lumMod val="95000"/>
                    <a:lumOff val="5000"/>
                  </a:schemeClr>
                </a:solidFill>
              </a:rPr>
              <a:t>resposible</a:t>
            </a:r>
            <a:r>
              <a:rPr lang="tr-TR" dirty="0">
                <a:solidFill>
                  <a:schemeClr val="tx1">
                    <a:lumMod val="95000"/>
                    <a:lumOff val="5000"/>
                  </a:schemeClr>
                </a:solidFill>
              </a:rPr>
              <a:t> </a:t>
            </a:r>
            <a:r>
              <a:rPr lang="tr-TR" dirty="0" err="1">
                <a:solidFill>
                  <a:schemeClr val="tx1">
                    <a:lumMod val="95000"/>
                    <a:lumOff val="5000"/>
                  </a:schemeClr>
                </a:solidFill>
              </a:rPr>
              <a:t>for</a:t>
            </a:r>
            <a:r>
              <a:rPr lang="tr-TR" dirty="0">
                <a:solidFill>
                  <a:schemeClr val="tx1">
                    <a:lumMod val="95000"/>
                    <a:lumOff val="5000"/>
                  </a:schemeClr>
                </a:solidFill>
              </a:rPr>
              <a:t> </a:t>
            </a:r>
            <a:r>
              <a:rPr lang="tr-TR" dirty="0" err="1">
                <a:solidFill>
                  <a:schemeClr val="tx1">
                    <a:lumMod val="95000"/>
                    <a:lumOff val="5000"/>
                  </a:schemeClr>
                </a:solidFill>
              </a:rPr>
              <a:t>identifying</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stakeholders</a:t>
            </a:r>
            <a:r>
              <a:rPr lang="tr-TR" dirty="0">
                <a:solidFill>
                  <a:schemeClr val="tx1">
                    <a:lumMod val="95000"/>
                    <a:lumOff val="5000"/>
                  </a:schemeClr>
                </a:solidFill>
              </a:rPr>
              <a:t> </a:t>
            </a:r>
            <a:r>
              <a:rPr lang="tr-TR" dirty="0" err="1">
                <a:solidFill>
                  <a:schemeClr val="tx1">
                    <a:lumMod val="95000"/>
                    <a:lumOff val="5000"/>
                  </a:schemeClr>
                </a:solidFill>
              </a:rPr>
              <a:t>getting</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requirements</a:t>
            </a:r>
            <a:r>
              <a:rPr lang="tr-TR" dirty="0">
                <a:solidFill>
                  <a:schemeClr val="tx1">
                    <a:lumMod val="95000"/>
                    <a:lumOff val="5000"/>
                  </a:schemeClr>
                </a:solidFill>
              </a:rPr>
              <a:t> </a:t>
            </a:r>
            <a:r>
              <a:rPr lang="tr-TR" dirty="0" err="1">
                <a:solidFill>
                  <a:schemeClr val="tx1">
                    <a:lumMod val="95000"/>
                    <a:lumOff val="5000"/>
                  </a:schemeClr>
                </a:solidFill>
              </a:rPr>
              <a:t>from</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customers</a:t>
            </a:r>
            <a:r>
              <a:rPr lang="tr-TR" dirty="0">
                <a:solidFill>
                  <a:schemeClr val="tx1">
                    <a:lumMod val="95000"/>
                    <a:lumOff val="5000"/>
                  </a:schemeClr>
                </a:solidFill>
              </a:rPr>
              <a:t>, </a:t>
            </a:r>
            <a:r>
              <a:rPr lang="tr-TR" dirty="0" err="1">
                <a:solidFill>
                  <a:schemeClr val="tx1">
                    <a:lumMod val="95000"/>
                    <a:lumOff val="5000"/>
                  </a:schemeClr>
                </a:solidFill>
              </a:rPr>
              <a:t>elicitating</a:t>
            </a:r>
            <a:r>
              <a:rPr lang="tr-TR" dirty="0">
                <a:solidFill>
                  <a:schemeClr val="tx1">
                    <a:lumMod val="95000"/>
                    <a:lumOff val="5000"/>
                  </a:schemeClr>
                </a:solidFill>
              </a:rPr>
              <a:t>, </a:t>
            </a:r>
            <a:r>
              <a:rPr lang="tr-TR" dirty="0" err="1">
                <a:solidFill>
                  <a:schemeClr val="tx1">
                    <a:lumMod val="95000"/>
                    <a:lumOff val="5000"/>
                  </a:schemeClr>
                </a:solidFill>
              </a:rPr>
              <a:t>analyzing</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documenting</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software </a:t>
            </a:r>
            <a:r>
              <a:rPr lang="tr-TR" dirty="0" err="1">
                <a:solidFill>
                  <a:schemeClr val="tx1">
                    <a:lumMod val="95000"/>
                    <a:lumOff val="5000"/>
                  </a:schemeClr>
                </a:solidFill>
              </a:rPr>
              <a:t>requirements</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owner</a:t>
            </a:r>
            <a:r>
              <a:rPr lang="tr-TR" dirty="0">
                <a:solidFill>
                  <a:schemeClr val="tx1">
                    <a:lumMod val="95000"/>
                    <a:lumOff val="5000"/>
                  </a:schemeClr>
                </a:solidFill>
              </a:rPr>
              <a:t> of </a:t>
            </a:r>
            <a:r>
              <a:rPr lang="tr-TR" dirty="0" err="1">
                <a:solidFill>
                  <a:schemeClr val="tx1">
                    <a:lumMod val="95000"/>
                    <a:lumOff val="5000"/>
                  </a:schemeClr>
                </a:solidFill>
              </a:rPr>
              <a:t>this</a:t>
            </a:r>
            <a:r>
              <a:rPr lang="tr-TR" dirty="0">
                <a:solidFill>
                  <a:schemeClr val="tx1">
                    <a:lumMod val="95000"/>
                    <a:lumOff val="5000"/>
                  </a:schemeClr>
                </a:solidFill>
              </a:rPr>
              <a:t> </a:t>
            </a:r>
            <a:r>
              <a:rPr lang="tr-TR" dirty="0" err="1">
                <a:solidFill>
                  <a:schemeClr val="tx1">
                    <a:lumMod val="95000"/>
                    <a:lumOff val="5000"/>
                  </a:schemeClr>
                </a:solidFill>
              </a:rPr>
              <a:t>task</a:t>
            </a:r>
            <a:r>
              <a:rPr lang="tr-TR" dirty="0">
                <a:solidFill>
                  <a:schemeClr val="tx1">
                    <a:lumMod val="95000"/>
                    <a:lumOff val="5000"/>
                  </a:schemeClr>
                </a:solidFill>
              </a:rPr>
              <a:t> is </a:t>
            </a:r>
            <a:r>
              <a:rPr lang="tr-TR" dirty="0">
                <a:solidFill>
                  <a:srgbClr val="FF0000"/>
                </a:solidFill>
              </a:rPr>
              <a:t>Orkun Hacılar.</a:t>
            </a:r>
          </a:p>
          <a:p>
            <a:pPr algn="ctr">
              <a:defRPr>
                <a:solidFill>
                  <a:srgbClr val="FFFFFF"/>
                </a:solidFill>
              </a:defRPr>
            </a:pPr>
            <a:endParaRPr dirty="0"/>
          </a:p>
        </p:txBody>
      </p:sp>
      <p:sp>
        <p:nvSpPr>
          <p:cNvPr id="13" name="Dikdörtgen 5">
            <a:extLst>
              <a:ext uri="{FF2B5EF4-FFF2-40B4-BE49-F238E27FC236}">
                <a16:creationId xmlns:a16="http://schemas.microsoft.com/office/drawing/2014/main" id="{56EB720D-730B-49FD-B0B7-079298D4D04E}"/>
              </a:ext>
            </a:extLst>
          </p:cNvPr>
          <p:cNvSpPr/>
          <p:nvPr/>
        </p:nvSpPr>
        <p:spPr>
          <a:xfrm>
            <a:off x="6983750" y="697766"/>
            <a:ext cx="4783377" cy="2256176"/>
          </a:xfrm>
          <a:prstGeom prst="rect">
            <a:avLst/>
          </a:prstGeom>
          <a:gradFill>
            <a:gsLst>
              <a:gs pos="0">
                <a:srgbClr val="9AB59B"/>
              </a:gs>
              <a:gs pos="50000">
                <a:srgbClr val="8CAD8D"/>
              </a:gs>
              <a:gs pos="100000">
                <a:srgbClr val="7A9A7B"/>
              </a:gs>
            </a:gsLst>
            <a:lin ang="5400000"/>
          </a:gradFill>
          <a:ln w="6350">
            <a:solidFill>
              <a:schemeClr val="accent4"/>
            </a:solidFill>
          </a:ln>
        </p:spPr>
        <p:txBody>
          <a:bodyPr lIns="45719" rIns="45719" anchor="ctr"/>
          <a:lstStyle/>
          <a:p>
            <a:pPr algn="ctr">
              <a:defRPr>
                <a:solidFill>
                  <a:srgbClr val="FFFFFF"/>
                </a:solidFill>
              </a:defRPr>
            </a:pPr>
            <a:r>
              <a:rPr lang="tr-TR" b="1" dirty="0">
                <a:solidFill>
                  <a:srgbClr val="C00000"/>
                </a:solidFill>
              </a:rPr>
              <a:t>Documentation </a:t>
            </a:r>
            <a:r>
              <a:rPr lang="tr-TR" b="1" dirty="0" err="1">
                <a:solidFill>
                  <a:srgbClr val="C00000"/>
                </a:solidFill>
              </a:rPr>
              <a:t>Specialist</a:t>
            </a:r>
            <a:r>
              <a:rPr lang="tr-TR" b="1" dirty="0">
                <a:solidFill>
                  <a:srgbClr val="C00000"/>
                </a:solidFill>
              </a:rPr>
              <a:t>:</a:t>
            </a:r>
            <a:r>
              <a:rPr lang="tr-TR" dirty="0">
                <a:solidFill>
                  <a:srgbClr val="C00000"/>
                </a:solidFill>
              </a:rPr>
              <a:t> </a:t>
            </a:r>
            <a:r>
              <a:rPr lang="tr-TR" dirty="0" err="1">
                <a:solidFill>
                  <a:schemeClr val="tx1">
                    <a:lumMod val="95000"/>
                    <a:lumOff val="5000"/>
                  </a:schemeClr>
                </a:solidFill>
              </a:rPr>
              <a:t>She</a:t>
            </a:r>
            <a:r>
              <a:rPr lang="tr-TR" dirty="0">
                <a:solidFill>
                  <a:schemeClr val="tx1">
                    <a:lumMod val="95000"/>
                    <a:lumOff val="5000"/>
                  </a:schemeClr>
                </a:solidFill>
              </a:rPr>
              <a:t> </a:t>
            </a:r>
            <a:r>
              <a:rPr lang="tr-TR" dirty="0" err="1">
                <a:solidFill>
                  <a:schemeClr val="tx1">
                    <a:lumMod val="95000"/>
                    <a:lumOff val="5000"/>
                  </a:schemeClr>
                </a:solidFill>
              </a:rPr>
              <a:t>will</a:t>
            </a:r>
            <a:r>
              <a:rPr lang="tr-TR" dirty="0">
                <a:solidFill>
                  <a:schemeClr val="tx1">
                    <a:lumMod val="95000"/>
                    <a:lumOff val="5000"/>
                  </a:schemeClr>
                </a:solidFill>
              </a:rPr>
              <a:t> </a:t>
            </a:r>
            <a:r>
              <a:rPr lang="tr-TR" dirty="0" err="1">
                <a:solidFill>
                  <a:schemeClr val="tx1">
                    <a:lumMod val="95000"/>
                    <a:lumOff val="5000"/>
                  </a:schemeClr>
                </a:solidFill>
              </a:rPr>
              <a:t>have</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responsibility</a:t>
            </a:r>
            <a:r>
              <a:rPr lang="tr-TR" dirty="0">
                <a:solidFill>
                  <a:schemeClr val="tx1">
                    <a:lumMod val="95000"/>
                    <a:lumOff val="5000"/>
                  </a:schemeClr>
                </a:solidFill>
              </a:rPr>
              <a:t> of </a:t>
            </a:r>
            <a:r>
              <a:rPr lang="tr-TR" dirty="0" err="1">
                <a:solidFill>
                  <a:schemeClr val="tx1">
                    <a:lumMod val="95000"/>
                    <a:lumOff val="5000"/>
                  </a:schemeClr>
                </a:solidFill>
              </a:rPr>
              <a:t>maintenance</a:t>
            </a:r>
            <a:r>
              <a:rPr lang="tr-TR" dirty="0">
                <a:solidFill>
                  <a:schemeClr val="tx1">
                    <a:lumMod val="95000"/>
                    <a:lumOff val="5000"/>
                  </a:schemeClr>
                </a:solidFill>
              </a:rPr>
              <a:t> of </a:t>
            </a:r>
            <a:r>
              <a:rPr lang="tr-TR" dirty="0" err="1">
                <a:solidFill>
                  <a:schemeClr val="tx1">
                    <a:lumMod val="95000"/>
                    <a:lumOff val="5000"/>
                  </a:schemeClr>
                </a:solidFill>
              </a:rPr>
              <a:t>company</a:t>
            </a:r>
            <a:r>
              <a:rPr lang="tr-TR" dirty="0">
                <a:solidFill>
                  <a:schemeClr val="tx1">
                    <a:lumMod val="95000"/>
                    <a:lumOff val="5000"/>
                  </a:schemeClr>
                </a:solidFill>
              </a:rPr>
              <a:t> </a:t>
            </a:r>
            <a:r>
              <a:rPr lang="tr-TR" dirty="0" err="1">
                <a:solidFill>
                  <a:schemeClr val="tx1">
                    <a:lumMod val="95000"/>
                    <a:lumOff val="5000"/>
                  </a:schemeClr>
                </a:solidFill>
              </a:rPr>
              <a:t>documents</a:t>
            </a:r>
            <a:r>
              <a:rPr lang="tr-TR" dirty="0">
                <a:solidFill>
                  <a:schemeClr val="tx1">
                    <a:lumMod val="95000"/>
                    <a:lumOff val="5000"/>
                  </a:schemeClr>
                </a:solidFill>
              </a:rPr>
              <a:t>. </a:t>
            </a:r>
            <a:r>
              <a:rPr lang="tr-TR" dirty="0" err="1">
                <a:solidFill>
                  <a:schemeClr val="tx1">
                    <a:lumMod val="95000"/>
                    <a:lumOff val="5000"/>
                  </a:schemeClr>
                </a:solidFill>
              </a:rPr>
              <a:t>They</a:t>
            </a:r>
            <a:r>
              <a:rPr lang="tr-TR" dirty="0">
                <a:solidFill>
                  <a:schemeClr val="tx1">
                    <a:lumMod val="95000"/>
                    <a:lumOff val="5000"/>
                  </a:schemeClr>
                </a:solidFill>
              </a:rPr>
              <a:t> </a:t>
            </a:r>
            <a:r>
              <a:rPr lang="tr-TR" dirty="0" err="1">
                <a:solidFill>
                  <a:schemeClr val="tx1">
                    <a:lumMod val="95000"/>
                    <a:lumOff val="5000"/>
                  </a:schemeClr>
                </a:solidFill>
              </a:rPr>
              <a:t>are</a:t>
            </a:r>
            <a:r>
              <a:rPr lang="tr-TR" dirty="0">
                <a:solidFill>
                  <a:schemeClr val="tx1">
                    <a:lumMod val="95000"/>
                    <a:lumOff val="5000"/>
                  </a:schemeClr>
                </a:solidFill>
              </a:rPr>
              <a:t> </a:t>
            </a:r>
            <a:r>
              <a:rPr lang="tr-TR" dirty="0" err="1">
                <a:solidFill>
                  <a:schemeClr val="tx1">
                    <a:lumMod val="95000"/>
                    <a:lumOff val="5000"/>
                  </a:schemeClr>
                </a:solidFill>
              </a:rPr>
              <a:t>responsible</a:t>
            </a:r>
            <a:r>
              <a:rPr lang="tr-TR" dirty="0">
                <a:solidFill>
                  <a:schemeClr val="tx1">
                    <a:lumMod val="95000"/>
                    <a:lumOff val="5000"/>
                  </a:schemeClr>
                </a:solidFill>
              </a:rPr>
              <a:t> </a:t>
            </a:r>
            <a:r>
              <a:rPr lang="tr-TR" dirty="0" err="1">
                <a:solidFill>
                  <a:schemeClr val="tx1">
                    <a:lumMod val="95000"/>
                    <a:lumOff val="5000"/>
                  </a:schemeClr>
                </a:solidFill>
              </a:rPr>
              <a:t>for</a:t>
            </a:r>
            <a:r>
              <a:rPr lang="tr-TR" dirty="0">
                <a:solidFill>
                  <a:schemeClr val="tx1">
                    <a:lumMod val="95000"/>
                    <a:lumOff val="5000"/>
                  </a:schemeClr>
                </a:solidFill>
              </a:rPr>
              <a:t> </a:t>
            </a:r>
            <a:r>
              <a:rPr lang="tr-TR" dirty="0" err="1">
                <a:solidFill>
                  <a:schemeClr val="tx1">
                    <a:lumMod val="95000"/>
                    <a:lumOff val="5000"/>
                  </a:schemeClr>
                </a:solidFill>
              </a:rPr>
              <a:t>storage</a:t>
            </a:r>
            <a:r>
              <a:rPr lang="tr-TR" dirty="0">
                <a:solidFill>
                  <a:schemeClr val="tx1">
                    <a:lumMod val="95000"/>
                    <a:lumOff val="5000"/>
                  </a:schemeClr>
                </a:solidFill>
              </a:rPr>
              <a:t>, </a:t>
            </a:r>
            <a:r>
              <a:rPr lang="tr-TR" dirty="0" err="1">
                <a:solidFill>
                  <a:schemeClr val="tx1">
                    <a:lumMod val="95000"/>
                    <a:lumOff val="5000"/>
                  </a:schemeClr>
                </a:solidFill>
              </a:rPr>
              <a:t>cataloging</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retrieval</a:t>
            </a:r>
            <a:r>
              <a:rPr lang="tr-TR" dirty="0">
                <a:solidFill>
                  <a:schemeClr val="tx1">
                    <a:lumMod val="95000"/>
                    <a:lumOff val="5000"/>
                  </a:schemeClr>
                </a:solidFill>
              </a:rPr>
              <a:t> of </a:t>
            </a:r>
            <a:r>
              <a:rPr lang="tr-TR" dirty="0" err="1">
                <a:solidFill>
                  <a:schemeClr val="tx1">
                    <a:lumMod val="95000"/>
                    <a:lumOff val="5000"/>
                  </a:schemeClr>
                </a:solidFill>
              </a:rPr>
              <a:t>documents</a:t>
            </a:r>
            <a:r>
              <a:rPr lang="tr-TR" dirty="0">
                <a:solidFill>
                  <a:schemeClr val="tx1">
                    <a:lumMod val="95000"/>
                    <a:lumOff val="5000"/>
                  </a:schemeClr>
                </a:solidFill>
              </a:rPr>
              <a:t>. </a:t>
            </a:r>
            <a:r>
              <a:rPr lang="tr-TR" dirty="0" err="1">
                <a:solidFill>
                  <a:schemeClr val="tx1">
                    <a:lumMod val="95000"/>
                    <a:lumOff val="5000"/>
                  </a:schemeClr>
                </a:solidFill>
              </a:rPr>
              <a:t>They</a:t>
            </a:r>
            <a:r>
              <a:rPr lang="tr-TR" dirty="0">
                <a:solidFill>
                  <a:schemeClr val="tx1">
                    <a:lumMod val="95000"/>
                    <a:lumOff val="5000"/>
                  </a:schemeClr>
                </a:solidFill>
              </a:rPr>
              <a:t> </a:t>
            </a:r>
            <a:r>
              <a:rPr lang="tr-TR" dirty="0" err="1">
                <a:solidFill>
                  <a:schemeClr val="tx1">
                    <a:lumMod val="95000"/>
                    <a:lumOff val="5000"/>
                  </a:schemeClr>
                </a:solidFill>
              </a:rPr>
              <a:t>maintain</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integrity</a:t>
            </a:r>
            <a:r>
              <a:rPr lang="tr-TR" dirty="0">
                <a:solidFill>
                  <a:schemeClr val="tx1">
                    <a:lumMod val="95000"/>
                    <a:lumOff val="5000"/>
                  </a:schemeClr>
                </a:solidFill>
              </a:rPr>
              <a:t> of </a:t>
            </a:r>
            <a:r>
              <a:rPr lang="tr-TR" dirty="0" err="1">
                <a:solidFill>
                  <a:schemeClr val="tx1">
                    <a:lumMod val="95000"/>
                    <a:lumOff val="5000"/>
                  </a:schemeClr>
                </a:solidFill>
              </a:rPr>
              <a:t>working</a:t>
            </a:r>
            <a:r>
              <a:rPr lang="tr-TR" dirty="0">
                <a:solidFill>
                  <a:schemeClr val="tx1">
                    <a:lumMod val="95000"/>
                    <a:lumOff val="5000"/>
                  </a:schemeClr>
                </a:solidFill>
              </a:rPr>
              <a:t> </a:t>
            </a:r>
            <a:r>
              <a:rPr lang="tr-TR" dirty="0" err="1">
                <a:solidFill>
                  <a:schemeClr val="tx1">
                    <a:lumMod val="95000"/>
                    <a:lumOff val="5000"/>
                  </a:schemeClr>
                </a:solidFill>
              </a:rPr>
              <a:t>documents</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update</a:t>
            </a:r>
            <a:r>
              <a:rPr lang="tr-TR" dirty="0">
                <a:solidFill>
                  <a:schemeClr val="tx1">
                    <a:lumMod val="95000"/>
                    <a:lumOff val="5000"/>
                  </a:schemeClr>
                </a:solidFill>
              </a:rPr>
              <a:t> </a:t>
            </a:r>
            <a:r>
              <a:rPr lang="tr-TR" dirty="0" err="1">
                <a:solidFill>
                  <a:schemeClr val="tx1">
                    <a:lumMod val="95000"/>
                    <a:lumOff val="5000"/>
                  </a:schemeClr>
                </a:solidFill>
              </a:rPr>
              <a:t>documentation</a:t>
            </a:r>
            <a:r>
              <a:rPr lang="tr-TR" dirty="0">
                <a:solidFill>
                  <a:schemeClr val="tx1">
                    <a:lumMod val="95000"/>
                    <a:lumOff val="5000"/>
                  </a:schemeClr>
                </a:solidFill>
              </a:rPr>
              <a:t> </a:t>
            </a:r>
            <a:r>
              <a:rPr lang="tr-TR" dirty="0" err="1">
                <a:solidFill>
                  <a:schemeClr val="tx1">
                    <a:lumMod val="95000"/>
                    <a:lumOff val="5000"/>
                  </a:schemeClr>
                </a:solidFill>
              </a:rPr>
              <a:t>when</a:t>
            </a:r>
            <a:r>
              <a:rPr lang="tr-TR" dirty="0">
                <a:solidFill>
                  <a:schemeClr val="tx1">
                    <a:lumMod val="95000"/>
                    <a:lumOff val="5000"/>
                  </a:schemeClr>
                </a:solidFill>
              </a:rPr>
              <a:t> </a:t>
            </a:r>
            <a:r>
              <a:rPr lang="tr-TR" dirty="0" err="1">
                <a:solidFill>
                  <a:schemeClr val="tx1">
                    <a:lumMod val="95000"/>
                    <a:lumOff val="5000"/>
                  </a:schemeClr>
                </a:solidFill>
              </a:rPr>
              <a:t>revised</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owner</a:t>
            </a:r>
            <a:r>
              <a:rPr lang="tr-TR" dirty="0">
                <a:solidFill>
                  <a:schemeClr val="tx1">
                    <a:lumMod val="95000"/>
                    <a:lumOff val="5000"/>
                  </a:schemeClr>
                </a:solidFill>
              </a:rPr>
              <a:t> of </a:t>
            </a:r>
            <a:r>
              <a:rPr lang="tr-TR" dirty="0" err="1">
                <a:solidFill>
                  <a:schemeClr val="tx1">
                    <a:lumMod val="95000"/>
                    <a:lumOff val="5000"/>
                  </a:schemeClr>
                </a:solidFill>
              </a:rPr>
              <a:t>this</a:t>
            </a:r>
            <a:r>
              <a:rPr lang="tr-TR" dirty="0">
                <a:solidFill>
                  <a:schemeClr val="tx1">
                    <a:lumMod val="95000"/>
                    <a:lumOff val="5000"/>
                  </a:schemeClr>
                </a:solidFill>
              </a:rPr>
              <a:t> </a:t>
            </a:r>
            <a:r>
              <a:rPr lang="tr-TR" dirty="0" err="1">
                <a:solidFill>
                  <a:schemeClr val="tx1">
                    <a:lumMod val="95000"/>
                    <a:lumOff val="5000"/>
                  </a:schemeClr>
                </a:solidFill>
              </a:rPr>
              <a:t>task</a:t>
            </a:r>
            <a:r>
              <a:rPr lang="tr-TR" dirty="0">
                <a:solidFill>
                  <a:schemeClr val="tx1">
                    <a:lumMod val="95000"/>
                    <a:lumOff val="5000"/>
                  </a:schemeClr>
                </a:solidFill>
              </a:rPr>
              <a:t> is </a:t>
            </a:r>
            <a:r>
              <a:rPr lang="tr-TR" dirty="0">
                <a:solidFill>
                  <a:srgbClr val="C00000"/>
                </a:solidFill>
              </a:rPr>
              <a:t>Neslihan Özgün.</a:t>
            </a:r>
          </a:p>
          <a:p>
            <a:pPr algn="ctr">
              <a:defRPr>
                <a:solidFill>
                  <a:srgbClr val="FFFFFF"/>
                </a:solidFill>
              </a:defRPr>
            </a:pPr>
            <a:endParaRPr dirty="0"/>
          </a:p>
        </p:txBody>
      </p:sp>
      <p:sp>
        <p:nvSpPr>
          <p:cNvPr id="15" name="Dikdörtgen 9">
            <a:extLst>
              <a:ext uri="{FF2B5EF4-FFF2-40B4-BE49-F238E27FC236}">
                <a16:creationId xmlns:a16="http://schemas.microsoft.com/office/drawing/2014/main" id="{952797CB-405F-492F-88C5-F60788C830A0}"/>
              </a:ext>
            </a:extLst>
          </p:cNvPr>
          <p:cNvSpPr/>
          <p:nvPr/>
        </p:nvSpPr>
        <p:spPr>
          <a:xfrm>
            <a:off x="6967328" y="3683855"/>
            <a:ext cx="4799799" cy="2168719"/>
          </a:xfrm>
          <a:prstGeom prst="rect">
            <a:avLst/>
          </a:prstGeom>
          <a:gradFill>
            <a:gsLst>
              <a:gs pos="0">
                <a:srgbClr val="EAC87D"/>
              </a:gs>
              <a:gs pos="50000">
                <a:srgbClr val="ECC263"/>
              </a:gs>
              <a:gs pos="100000">
                <a:srgbClr val="D8AF50"/>
              </a:gs>
            </a:gsLst>
            <a:lin ang="5400000"/>
          </a:gradFill>
          <a:ln w="6350">
            <a:solidFill>
              <a:schemeClr val="accent2"/>
            </a:solidFill>
          </a:ln>
        </p:spPr>
        <p:txBody>
          <a:bodyPr lIns="45719" rIns="45719" anchor="ctr"/>
          <a:lstStyle/>
          <a:p>
            <a:pPr algn="ctr">
              <a:defRPr>
                <a:solidFill>
                  <a:srgbClr val="FFFFFF"/>
                </a:solidFill>
              </a:defRPr>
            </a:pPr>
            <a:r>
              <a:rPr lang="tr-TR" b="1" dirty="0">
                <a:solidFill>
                  <a:srgbClr val="FF0000"/>
                </a:solidFill>
              </a:rPr>
              <a:t>Lead </a:t>
            </a:r>
            <a:r>
              <a:rPr lang="tr-TR" b="1" dirty="0" err="1">
                <a:solidFill>
                  <a:srgbClr val="FF0000"/>
                </a:solidFill>
              </a:rPr>
              <a:t>Desinger</a:t>
            </a:r>
            <a:r>
              <a:rPr lang="tr-TR" b="1" dirty="0">
                <a:solidFill>
                  <a:schemeClr val="tx1">
                    <a:lumMod val="95000"/>
                    <a:lumOff val="5000"/>
                  </a:schemeClr>
                </a:solidFill>
              </a:rPr>
              <a:t>:</a:t>
            </a:r>
            <a:r>
              <a:rPr lang="tr-TR" dirty="0">
                <a:solidFill>
                  <a:schemeClr val="tx1">
                    <a:lumMod val="95000"/>
                    <a:lumOff val="5000"/>
                  </a:schemeClr>
                </a:solidFill>
              </a:rPr>
              <a:t> Lead </a:t>
            </a:r>
            <a:r>
              <a:rPr lang="tr-TR" dirty="0" err="1">
                <a:solidFill>
                  <a:schemeClr val="tx1">
                    <a:lumMod val="95000"/>
                    <a:lumOff val="5000"/>
                  </a:schemeClr>
                </a:solidFill>
              </a:rPr>
              <a:t>designer</a:t>
            </a:r>
            <a:r>
              <a:rPr lang="tr-TR" dirty="0">
                <a:solidFill>
                  <a:schemeClr val="tx1">
                    <a:lumMod val="95000"/>
                    <a:lumOff val="5000"/>
                  </a:schemeClr>
                </a:solidFill>
              </a:rPr>
              <a:t> is </a:t>
            </a:r>
            <a:r>
              <a:rPr lang="tr-TR" dirty="0" err="1">
                <a:solidFill>
                  <a:schemeClr val="tx1">
                    <a:lumMod val="95000"/>
                    <a:lumOff val="5000"/>
                  </a:schemeClr>
                </a:solidFill>
              </a:rPr>
              <a:t>responsible</a:t>
            </a:r>
            <a:r>
              <a:rPr lang="tr-TR" dirty="0">
                <a:solidFill>
                  <a:schemeClr val="tx1">
                    <a:lumMod val="95000"/>
                    <a:lumOff val="5000"/>
                  </a:schemeClr>
                </a:solidFill>
              </a:rPr>
              <a:t> </a:t>
            </a:r>
            <a:r>
              <a:rPr lang="tr-TR" dirty="0" err="1">
                <a:solidFill>
                  <a:schemeClr val="tx1">
                    <a:lumMod val="95000"/>
                    <a:lumOff val="5000"/>
                  </a:schemeClr>
                </a:solidFill>
              </a:rPr>
              <a:t>for</a:t>
            </a:r>
            <a:r>
              <a:rPr lang="tr-TR" dirty="0">
                <a:solidFill>
                  <a:schemeClr val="tx1">
                    <a:lumMod val="95000"/>
                    <a:lumOff val="5000"/>
                  </a:schemeClr>
                </a:solidFill>
              </a:rPr>
              <a:t> </a:t>
            </a:r>
            <a:r>
              <a:rPr lang="tr-TR" dirty="0" err="1">
                <a:solidFill>
                  <a:schemeClr val="tx1">
                    <a:lumMod val="95000"/>
                    <a:lumOff val="5000"/>
                  </a:schemeClr>
                </a:solidFill>
              </a:rPr>
              <a:t>understanding</a:t>
            </a:r>
            <a:r>
              <a:rPr lang="tr-TR" dirty="0">
                <a:solidFill>
                  <a:schemeClr val="tx1">
                    <a:lumMod val="95000"/>
                    <a:lumOff val="5000"/>
                  </a:schemeClr>
                </a:solidFill>
              </a:rPr>
              <a:t> </a:t>
            </a:r>
            <a:r>
              <a:rPr lang="tr-TR" dirty="0" err="1">
                <a:solidFill>
                  <a:schemeClr val="tx1">
                    <a:lumMod val="95000"/>
                    <a:lumOff val="5000"/>
                  </a:schemeClr>
                </a:solidFill>
              </a:rPr>
              <a:t>design</a:t>
            </a:r>
            <a:r>
              <a:rPr lang="tr-TR" dirty="0">
                <a:solidFill>
                  <a:schemeClr val="tx1">
                    <a:lumMod val="95000"/>
                    <a:lumOff val="5000"/>
                  </a:schemeClr>
                </a:solidFill>
              </a:rPr>
              <a:t> </a:t>
            </a:r>
            <a:r>
              <a:rPr lang="tr-TR" dirty="0" err="1">
                <a:solidFill>
                  <a:schemeClr val="tx1">
                    <a:lumMod val="95000"/>
                    <a:lumOff val="5000"/>
                  </a:schemeClr>
                </a:solidFill>
              </a:rPr>
              <a:t>paradigms</a:t>
            </a:r>
            <a:r>
              <a:rPr lang="tr-TR" dirty="0">
                <a:solidFill>
                  <a:schemeClr val="tx1">
                    <a:lumMod val="95000"/>
                    <a:lumOff val="5000"/>
                  </a:schemeClr>
                </a:solidFill>
              </a:rPr>
              <a:t>, </a:t>
            </a:r>
            <a:r>
              <a:rPr lang="tr-TR" dirty="0" err="1">
                <a:solidFill>
                  <a:schemeClr val="tx1">
                    <a:lumMod val="95000"/>
                    <a:lumOff val="5000"/>
                  </a:schemeClr>
                </a:solidFill>
              </a:rPr>
              <a:t>specifying</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explaining</a:t>
            </a:r>
            <a:r>
              <a:rPr lang="tr-TR" dirty="0">
                <a:solidFill>
                  <a:schemeClr val="tx1">
                    <a:lumMod val="95000"/>
                    <a:lumOff val="5000"/>
                  </a:schemeClr>
                </a:solidFill>
              </a:rPr>
              <a:t> </a:t>
            </a:r>
            <a:r>
              <a:rPr lang="tr-TR" dirty="0" err="1">
                <a:solidFill>
                  <a:schemeClr val="tx1">
                    <a:lumMod val="95000"/>
                    <a:lumOff val="5000"/>
                  </a:schemeClr>
                </a:solidFill>
              </a:rPr>
              <a:t>system</a:t>
            </a:r>
            <a:r>
              <a:rPr lang="tr-TR" dirty="0">
                <a:solidFill>
                  <a:schemeClr val="tx1">
                    <a:lumMod val="95000"/>
                    <a:lumOff val="5000"/>
                  </a:schemeClr>
                </a:solidFill>
              </a:rPr>
              <a:t> </a:t>
            </a:r>
            <a:r>
              <a:rPr lang="tr-TR" dirty="0" err="1">
                <a:solidFill>
                  <a:schemeClr val="tx1">
                    <a:lumMod val="95000"/>
                    <a:lumOff val="5000"/>
                  </a:schemeClr>
                </a:solidFill>
              </a:rPr>
              <a:t>architecture</a:t>
            </a:r>
            <a:r>
              <a:rPr lang="tr-TR" dirty="0">
                <a:solidFill>
                  <a:schemeClr val="tx1">
                    <a:lumMod val="95000"/>
                    <a:lumOff val="5000"/>
                  </a:schemeClr>
                </a:solidFill>
              </a:rPr>
              <a:t>, </a:t>
            </a:r>
            <a:r>
              <a:rPr lang="tr-TR" dirty="0" err="1">
                <a:solidFill>
                  <a:schemeClr val="tx1">
                    <a:lumMod val="95000"/>
                    <a:lumOff val="5000"/>
                  </a:schemeClr>
                </a:solidFill>
              </a:rPr>
              <a:t>implementing</a:t>
            </a:r>
            <a:r>
              <a:rPr lang="tr-TR" dirty="0">
                <a:solidFill>
                  <a:schemeClr val="tx1">
                    <a:lumMod val="95000"/>
                    <a:lumOff val="5000"/>
                  </a:schemeClr>
                </a:solidFill>
              </a:rPr>
              <a:t> </a:t>
            </a:r>
            <a:r>
              <a:rPr lang="tr-TR" dirty="0" err="1">
                <a:solidFill>
                  <a:schemeClr val="tx1">
                    <a:lumMod val="95000"/>
                    <a:lumOff val="5000"/>
                  </a:schemeClr>
                </a:solidFill>
              </a:rPr>
              <a:t>portions</a:t>
            </a:r>
            <a:r>
              <a:rPr lang="tr-TR" dirty="0">
                <a:solidFill>
                  <a:schemeClr val="tx1">
                    <a:lumMod val="95000"/>
                    <a:lumOff val="5000"/>
                  </a:schemeClr>
                </a:solidFill>
              </a:rPr>
              <a:t> of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design</a:t>
            </a:r>
            <a:r>
              <a:rPr lang="tr-TR" dirty="0">
                <a:solidFill>
                  <a:schemeClr val="tx1">
                    <a:lumMod val="95000"/>
                    <a:lumOff val="5000"/>
                  </a:schemeClr>
                </a:solidFill>
              </a:rPr>
              <a:t>, </a:t>
            </a:r>
            <a:r>
              <a:rPr lang="tr-TR" dirty="0" err="1">
                <a:solidFill>
                  <a:schemeClr val="tx1">
                    <a:lumMod val="95000"/>
                    <a:lumOff val="5000"/>
                  </a:schemeClr>
                </a:solidFill>
              </a:rPr>
              <a:t>troubleshooting</a:t>
            </a:r>
            <a:r>
              <a:rPr lang="tr-TR" dirty="0">
                <a:solidFill>
                  <a:schemeClr val="tx1">
                    <a:lumMod val="95000"/>
                    <a:lumOff val="5000"/>
                  </a:schemeClr>
                </a:solidFill>
              </a:rPr>
              <a:t> </a:t>
            </a:r>
            <a:r>
              <a:rPr lang="tr-TR" dirty="0" err="1">
                <a:solidFill>
                  <a:schemeClr val="tx1">
                    <a:lumMod val="95000"/>
                    <a:lumOff val="5000"/>
                  </a:schemeClr>
                </a:solidFill>
              </a:rPr>
              <a:t>design</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implementation</a:t>
            </a:r>
            <a:r>
              <a:rPr lang="tr-TR" dirty="0">
                <a:solidFill>
                  <a:schemeClr val="tx1">
                    <a:lumMod val="95000"/>
                    <a:lumOff val="5000"/>
                  </a:schemeClr>
                </a:solidFill>
              </a:rPr>
              <a:t> </a:t>
            </a:r>
            <a:r>
              <a:rPr lang="tr-TR" dirty="0" err="1">
                <a:solidFill>
                  <a:schemeClr val="tx1">
                    <a:lumMod val="95000"/>
                    <a:lumOff val="5000"/>
                  </a:schemeClr>
                </a:solidFill>
              </a:rPr>
              <a:t>problems</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owner</a:t>
            </a:r>
            <a:r>
              <a:rPr lang="tr-TR" dirty="0">
                <a:solidFill>
                  <a:schemeClr val="tx1">
                    <a:lumMod val="95000"/>
                    <a:lumOff val="5000"/>
                  </a:schemeClr>
                </a:solidFill>
              </a:rPr>
              <a:t> of </a:t>
            </a:r>
            <a:r>
              <a:rPr lang="tr-TR" dirty="0" err="1">
                <a:solidFill>
                  <a:schemeClr val="tx1">
                    <a:lumMod val="95000"/>
                    <a:lumOff val="5000"/>
                  </a:schemeClr>
                </a:solidFill>
              </a:rPr>
              <a:t>this</a:t>
            </a:r>
            <a:r>
              <a:rPr lang="tr-TR" dirty="0">
                <a:solidFill>
                  <a:schemeClr val="tx1">
                    <a:lumMod val="95000"/>
                    <a:lumOff val="5000"/>
                  </a:schemeClr>
                </a:solidFill>
              </a:rPr>
              <a:t> </a:t>
            </a:r>
            <a:r>
              <a:rPr lang="tr-TR" dirty="0" err="1">
                <a:solidFill>
                  <a:schemeClr val="tx1">
                    <a:lumMod val="95000"/>
                    <a:lumOff val="5000"/>
                  </a:schemeClr>
                </a:solidFill>
              </a:rPr>
              <a:t>task</a:t>
            </a:r>
            <a:r>
              <a:rPr lang="tr-TR" dirty="0">
                <a:solidFill>
                  <a:schemeClr val="tx1">
                    <a:lumMod val="95000"/>
                    <a:lumOff val="5000"/>
                  </a:schemeClr>
                </a:solidFill>
              </a:rPr>
              <a:t> is </a:t>
            </a:r>
            <a:r>
              <a:rPr lang="tr-TR" dirty="0">
                <a:solidFill>
                  <a:srgbClr val="FF0000"/>
                </a:solidFill>
              </a:rPr>
              <a:t>Orkun Hacılar.</a:t>
            </a:r>
          </a:p>
          <a:p>
            <a:pPr algn="ctr">
              <a:defRPr>
                <a:solidFill>
                  <a:srgbClr val="FFFFFF"/>
                </a:solidFill>
              </a:defRPr>
            </a:pPr>
            <a:endParaRPr dirty="0"/>
          </a:p>
        </p:txBody>
      </p:sp>
      <p:pic>
        <p:nvPicPr>
          <p:cNvPr id="4" name="Resim 3" descr="çizim içeren bir resim&#10;&#10;Açıklama otomatik olarak oluşturuldu">
            <a:extLst>
              <a:ext uri="{FF2B5EF4-FFF2-40B4-BE49-F238E27FC236}">
                <a16:creationId xmlns:a16="http://schemas.microsoft.com/office/drawing/2014/main" id="{A71D3CFA-7DED-4D45-B7BC-459ADEC5A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438" y="5409138"/>
            <a:ext cx="1905266" cy="1905266"/>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Başlık 1"/>
          <p:cNvSpPr txBox="1">
            <a:spLocks noGrp="1"/>
          </p:cNvSpPr>
          <p:nvPr>
            <p:ph type="title"/>
          </p:nvPr>
        </p:nvSpPr>
        <p:spPr>
          <a:xfrm>
            <a:off x="1393903" y="-63573"/>
            <a:ext cx="9601200" cy="761339"/>
          </a:xfrm>
          <a:prstGeom prst="rect">
            <a:avLst/>
          </a:prstGeom>
        </p:spPr>
        <p:txBody>
          <a:bodyPr/>
          <a:lstStyle>
            <a:lvl1pPr>
              <a:defRPr>
                <a:solidFill>
                  <a:srgbClr val="FF0000"/>
                </a:solidFill>
              </a:defRPr>
            </a:lvl1pPr>
          </a:lstStyle>
          <a:p>
            <a:r>
              <a:rPr dirty="0"/>
              <a:t>PROJECT STAFFING</a:t>
            </a:r>
          </a:p>
        </p:txBody>
      </p:sp>
      <p:sp>
        <p:nvSpPr>
          <p:cNvPr id="114" name="Dikdörtgen 11"/>
          <p:cNvSpPr/>
          <p:nvPr/>
        </p:nvSpPr>
        <p:spPr>
          <a:xfrm>
            <a:off x="3394215" y="3424283"/>
            <a:ext cx="5600576" cy="2472183"/>
          </a:xfrm>
          <a:prstGeom prst="rect">
            <a:avLst/>
          </a:prstGeom>
          <a:gradFill>
            <a:gsLst>
              <a:gs pos="0">
                <a:srgbClr val="968A75"/>
              </a:gs>
              <a:gs pos="50000">
                <a:srgbClr val="8B7C5F"/>
              </a:gs>
              <a:gs pos="100000">
                <a:srgbClr val="7D6E52"/>
              </a:gs>
            </a:gsLst>
            <a:lin ang="5400000"/>
          </a:gradFill>
          <a:ln w="6350">
            <a:solidFill>
              <a:schemeClr val="accent3"/>
            </a:solidFill>
          </a:ln>
        </p:spPr>
        <p:txBody>
          <a:bodyPr lIns="45719" rIns="45719" anchor="ctr"/>
          <a:lstStyle/>
          <a:p>
            <a:pPr algn="ctr">
              <a:defRPr>
                <a:solidFill>
                  <a:srgbClr val="FFFFFF"/>
                </a:solidFill>
              </a:defRPr>
            </a:pPr>
            <a:r>
              <a:rPr lang="tr-TR" b="1" dirty="0" smtClean="0">
                <a:solidFill>
                  <a:srgbClr val="FF0000"/>
                </a:solidFill>
              </a:rPr>
              <a:t/>
            </a:r>
            <a:br>
              <a:rPr lang="tr-TR" b="1" dirty="0" smtClean="0">
                <a:solidFill>
                  <a:srgbClr val="FF0000"/>
                </a:solidFill>
              </a:rPr>
            </a:br>
            <a:r>
              <a:rPr lang="tr-TR" b="1" dirty="0" err="1" smtClean="0">
                <a:solidFill>
                  <a:srgbClr val="FF0000"/>
                </a:solidFill>
              </a:rPr>
              <a:t>Testers</a:t>
            </a:r>
            <a:r>
              <a:rPr lang="tr-TR" b="1" dirty="0">
                <a:solidFill>
                  <a:srgbClr val="FF0000"/>
                </a:solidFill>
              </a:rPr>
              <a:t>:</a:t>
            </a:r>
            <a:r>
              <a:rPr lang="tr-TR" b="1" dirty="0"/>
              <a:t> </a:t>
            </a:r>
            <a:r>
              <a:rPr lang="tr-TR" dirty="0" err="1">
                <a:solidFill>
                  <a:schemeClr val="tx1">
                    <a:lumMod val="95000"/>
                    <a:lumOff val="5000"/>
                  </a:schemeClr>
                </a:solidFill>
              </a:rPr>
              <a:t>Testers</a:t>
            </a:r>
            <a:r>
              <a:rPr lang="tr-TR" dirty="0">
                <a:solidFill>
                  <a:schemeClr val="tx1">
                    <a:lumMod val="95000"/>
                    <a:lumOff val="5000"/>
                  </a:schemeClr>
                </a:solidFill>
              </a:rPr>
              <a:t> </a:t>
            </a:r>
            <a:r>
              <a:rPr lang="tr-TR" dirty="0" err="1">
                <a:solidFill>
                  <a:schemeClr val="tx1">
                    <a:lumMod val="95000"/>
                    <a:lumOff val="5000"/>
                  </a:schemeClr>
                </a:solidFill>
              </a:rPr>
              <a:t>are</a:t>
            </a:r>
            <a:r>
              <a:rPr lang="tr-TR" dirty="0">
                <a:solidFill>
                  <a:schemeClr val="tx1">
                    <a:lumMod val="95000"/>
                    <a:lumOff val="5000"/>
                  </a:schemeClr>
                </a:solidFill>
              </a:rPr>
              <a:t> </a:t>
            </a:r>
            <a:r>
              <a:rPr lang="tr-TR" dirty="0" err="1">
                <a:solidFill>
                  <a:schemeClr val="tx1">
                    <a:lumMod val="95000"/>
                    <a:lumOff val="5000"/>
                  </a:schemeClr>
                </a:solidFill>
              </a:rPr>
              <a:t>responsible</a:t>
            </a:r>
            <a:r>
              <a:rPr lang="tr-TR" dirty="0">
                <a:solidFill>
                  <a:schemeClr val="tx1">
                    <a:lumMod val="95000"/>
                    <a:lumOff val="5000"/>
                  </a:schemeClr>
                </a:solidFill>
              </a:rPr>
              <a:t> </a:t>
            </a:r>
            <a:r>
              <a:rPr lang="tr-TR" dirty="0" err="1">
                <a:solidFill>
                  <a:schemeClr val="tx1">
                    <a:lumMod val="95000"/>
                    <a:lumOff val="5000"/>
                  </a:schemeClr>
                </a:solidFill>
              </a:rPr>
              <a:t>for</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test </a:t>
            </a:r>
            <a:r>
              <a:rPr lang="tr-TR" dirty="0" err="1">
                <a:solidFill>
                  <a:schemeClr val="tx1">
                    <a:lumMod val="95000"/>
                    <a:lumOff val="5000"/>
                  </a:schemeClr>
                </a:solidFill>
              </a:rPr>
              <a:t>planning</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preparation</a:t>
            </a:r>
            <a:r>
              <a:rPr lang="tr-TR" dirty="0">
                <a:solidFill>
                  <a:schemeClr val="tx1">
                    <a:lumMod val="95000"/>
                    <a:lumOff val="5000"/>
                  </a:schemeClr>
                </a:solidFill>
              </a:rPr>
              <a:t> </a:t>
            </a:r>
            <a:r>
              <a:rPr lang="tr-TR" dirty="0" err="1">
                <a:solidFill>
                  <a:schemeClr val="tx1">
                    <a:lumMod val="95000"/>
                    <a:lumOff val="5000"/>
                  </a:schemeClr>
                </a:solidFill>
              </a:rPr>
              <a:t>phases</a:t>
            </a:r>
            <a:r>
              <a:rPr lang="tr-TR" dirty="0">
                <a:solidFill>
                  <a:schemeClr val="tx1">
                    <a:lumMod val="95000"/>
                    <a:lumOff val="5000"/>
                  </a:schemeClr>
                </a:solidFill>
              </a:rPr>
              <a:t> of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testing</a:t>
            </a:r>
            <a:r>
              <a:rPr lang="tr-TR" dirty="0">
                <a:solidFill>
                  <a:schemeClr val="tx1">
                    <a:lumMod val="95000"/>
                    <a:lumOff val="5000"/>
                  </a:schemeClr>
                </a:solidFill>
              </a:rPr>
              <a:t>, </a:t>
            </a:r>
            <a:r>
              <a:rPr lang="tr-TR" dirty="0" err="1">
                <a:solidFill>
                  <a:schemeClr val="tx1">
                    <a:lumMod val="95000"/>
                    <a:lumOff val="5000"/>
                  </a:schemeClr>
                </a:solidFill>
              </a:rPr>
              <a:t>reviewing</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contributing</a:t>
            </a:r>
            <a:r>
              <a:rPr lang="tr-TR" dirty="0">
                <a:solidFill>
                  <a:schemeClr val="tx1">
                    <a:lumMod val="95000"/>
                    <a:lumOff val="5000"/>
                  </a:schemeClr>
                </a:solidFill>
              </a:rPr>
              <a:t> </a:t>
            </a:r>
            <a:r>
              <a:rPr lang="tr-TR" dirty="0" err="1">
                <a:solidFill>
                  <a:schemeClr val="tx1">
                    <a:lumMod val="95000"/>
                    <a:lumOff val="5000"/>
                  </a:schemeClr>
                </a:solidFill>
              </a:rPr>
              <a:t>to</a:t>
            </a:r>
            <a:r>
              <a:rPr lang="tr-TR" dirty="0">
                <a:solidFill>
                  <a:schemeClr val="tx1">
                    <a:lumMod val="95000"/>
                    <a:lumOff val="5000"/>
                  </a:schemeClr>
                </a:solidFill>
              </a:rPr>
              <a:t> test </a:t>
            </a:r>
            <a:r>
              <a:rPr lang="tr-TR" dirty="0" err="1">
                <a:solidFill>
                  <a:schemeClr val="tx1">
                    <a:lumMod val="95000"/>
                    <a:lumOff val="5000"/>
                  </a:schemeClr>
                </a:solidFill>
              </a:rPr>
              <a:t>plans</a:t>
            </a:r>
            <a:r>
              <a:rPr lang="tr-TR" dirty="0">
                <a:solidFill>
                  <a:schemeClr val="tx1">
                    <a:lumMod val="95000"/>
                    <a:lumOff val="5000"/>
                  </a:schemeClr>
                </a:solidFill>
              </a:rPr>
              <a:t>. </a:t>
            </a:r>
            <a:r>
              <a:rPr lang="tr-TR" dirty="0" err="1">
                <a:solidFill>
                  <a:schemeClr val="tx1">
                    <a:lumMod val="95000"/>
                    <a:lumOff val="5000"/>
                  </a:schemeClr>
                </a:solidFill>
              </a:rPr>
              <a:t>Testers</a:t>
            </a:r>
            <a:r>
              <a:rPr lang="tr-TR" dirty="0">
                <a:solidFill>
                  <a:schemeClr val="tx1">
                    <a:lumMod val="95000"/>
                    <a:lumOff val="5000"/>
                  </a:schemeClr>
                </a:solidFill>
              </a:rPr>
              <a:t> </a:t>
            </a:r>
            <a:r>
              <a:rPr lang="tr-TR" dirty="0" err="1">
                <a:solidFill>
                  <a:schemeClr val="tx1">
                    <a:lumMod val="95000"/>
                    <a:lumOff val="5000"/>
                  </a:schemeClr>
                </a:solidFill>
              </a:rPr>
              <a:t>execute</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tests</a:t>
            </a:r>
            <a:r>
              <a:rPr lang="tr-TR" dirty="0">
                <a:solidFill>
                  <a:schemeClr val="tx1">
                    <a:lumMod val="95000"/>
                    <a:lumOff val="5000"/>
                  </a:schemeClr>
                </a:solidFill>
              </a:rPr>
              <a:t>, </a:t>
            </a:r>
            <a:r>
              <a:rPr lang="tr-TR" dirty="0" err="1">
                <a:solidFill>
                  <a:schemeClr val="tx1">
                    <a:lumMod val="95000"/>
                    <a:lumOff val="5000"/>
                  </a:schemeClr>
                </a:solidFill>
              </a:rPr>
              <a:t>evaluate</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results</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document</a:t>
            </a:r>
            <a:r>
              <a:rPr lang="tr-TR" dirty="0">
                <a:solidFill>
                  <a:schemeClr val="tx1">
                    <a:lumMod val="95000"/>
                    <a:lumOff val="5000"/>
                  </a:schemeClr>
                </a:solidFill>
              </a:rPr>
              <a:t> </a:t>
            </a:r>
            <a:r>
              <a:rPr lang="tr-TR" dirty="0" err="1">
                <a:solidFill>
                  <a:schemeClr val="tx1">
                    <a:lumMod val="95000"/>
                    <a:lumOff val="5000"/>
                  </a:schemeClr>
                </a:solidFill>
              </a:rPr>
              <a:t>problems</a:t>
            </a:r>
            <a:r>
              <a:rPr lang="tr-TR" dirty="0">
                <a:solidFill>
                  <a:schemeClr val="tx1">
                    <a:lumMod val="95000"/>
                    <a:lumOff val="5000"/>
                  </a:schemeClr>
                </a:solidFill>
              </a:rPr>
              <a:t> </a:t>
            </a:r>
            <a:r>
              <a:rPr lang="tr-TR" dirty="0" err="1">
                <a:solidFill>
                  <a:schemeClr val="tx1">
                    <a:lumMod val="95000"/>
                    <a:lumOff val="5000"/>
                  </a:schemeClr>
                </a:solidFill>
              </a:rPr>
              <a:t>found</a:t>
            </a:r>
            <a:r>
              <a:rPr lang="tr-TR" dirty="0">
                <a:solidFill>
                  <a:schemeClr val="tx1">
                    <a:lumMod val="95000"/>
                    <a:lumOff val="5000"/>
                  </a:schemeClr>
                </a:solidFill>
              </a:rPr>
              <a:t>. </a:t>
            </a:r>
            <a:r>
              <a:rPr lang="tr-TR" dirty="0" err="1">
                <a:solidFill>
                  <a:schemeClr val="tx1">
                    <a:lumMod val="95000"/>
                    <a:lumOff val="5000"/>
                  </a:schemeClr>
                </a:solidFill>
              </a:rPr>
              <a:t>They</a:t>
            </a:r>
            <a:r>
              <a:rPr lang="tr-TR" dirty="0">
                <a:solidFill>
                  <a:schemeClr val="tx1">
                    <a:lumMod val="95000"/>
                    <a:lumOff val="5000"/>
                  </a:schemeClr>
                </a:solidFill>
              </a:rPr>
              <a:t> </a:t>
            </a:r>
            <a:r>
              <a:rPr lang="tr-TR" dirty="0" err="1">
                <a:solidFill>
                  <a:schemeClr val="tx1">
                    <a:lumMod val="95000"/>
                    <a:lumOff val="5000"/>
                  </a:schemeClr>
                </a:solidFill>
              </a:rPr>
              <a:t>monitor</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testing</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test </a:t>
            </a:r>
            <a:r>
              <a:rPr lang="tr-TR" dirty="0" err="1">
                <a:solidFill>
                  <a:schemeClr val="tx1">
                    <a:lumMod val="95000"/>
                    <a:lumOff val="5000"/>
                  </a:schemeClr>
                </a:solidFill>
              </a:rPr>
              <a:t>environment</a:t>
            </a:r>
            <a:r>
              <a:rPr lang="tr-TR" dirty="0">
                <a:solidFill>
                  <a:schemeClr val="tx1">
                    <a:lumMod val="95000"/>
                    <a:lumOff val="5000"/>
                  </a:schemeClr>
                </a:solidFill>
              </a:rPr>
              <a:t>, </a:t>
            </a:r>
            <a:r>
              <a:rPr lang="tr-TR" dirty="0" err="1">
                <a:solidFill>
                  <a:schemeClr val="tx1">
                    <a:lumMod val="95000"/>
                    <a:lumOff val="5000"/>
                  </a:schemeClr>
                </a:solidFill>
              </a:rPr>
              <a:t>often</a:t>
            </a:r>
            <a:r>
              <a:rPr lang="tr-TR" dirty="0">
                <a:solidFill>
                  <a:schemeClr val="tx1">
                    <a:lumMod val="95000"/>
                    <a:lumOff val="5000"/>
                  </a:schemeClr>
                </a:solidFill>
              </a:rPr>
              <a:t> </a:t>
            </a:r>
            <a:r>
              <a:rPr lang="tr-TR" dirty="0" err="1">
                <a:solidFill>
                  <a:schemeClr val="tx1">
                    <a:lumMod val="95000"/>
                    <a:lumOff val="5000"/>
                  </a:schemeClr>
                </a:solidFill>
              </a:rPr>
              <a:t>using</a:t>
            </a:r>
            <a:r>
              <a:rPr lang="tr-TR" dirty="0">
                <a:solidFill>
                  <a:schemeClr val="tx1">
                    <a:lumMod val="95000"/>
                    <a:lumOff val="5000"/>
                  </a:schemeClr>
                </a:solidFill>
              </a:rPr>
              <a:t> </a:t>
            </a:r>
            <a:r>
              <a:rPr lang="tr-TR" dirty="0" err="1">
                <a:solidFill>
                  <a:schemeClr val="tx1">
                    <a:lumMod val="95000"/>
                    <a:lumOff val="5000"/>
                  </a:schemeClr>
                </a:solidFill>
              </a:rPr>
              <a:t>tools</a:t>
            </a:r>
            <a:r>
              <a:rPr lang="tr-TR" dirty="0">
                <a:solidFill>
                  <a:schemeClr val="tx1">
                    <a:lumMod val="95000"/>
                    <a:lumOff val="5000"/>
                  </a:schemeClr>
                </a:solidFill>
              </a:rPr>
              <a:t> </a:t>
            </a:r>
            <a:r>
              <a:rPr lang="tr-TR" dirty="0" err="1">
                <a:solidFill>
                  <a:schemeClr val="tx1">
                    <a:lumMod val="95000"/>
                    <a:lumOff val="5000"/>
                  </a:schemeClr>
                </a:solidFill>
              </a:rPr>
              <a:t>for</a:t>
            </a:r>
            <a:r>
              <a:rPr lang="tr-TR" dirty="0">
                <a:solidFill>
                  <a:schemeClr val="tx1">
                    <a:lumMod val="95000"/>
                    <a:lumOff val="5000"/>
                  </a:schemeClr>
                </a:solidFill>
              </a:rPr>
              <a:t> </a:t>
            </a:r>
            <a:r>
              <a:rPr lang="tr-TR" dirty="0" err="1">
                <a:solidFill>
                  <a:schemeClr val="tx1">
                    <a:lumMod val="95000"/>
                    <a:lumOff val="5000"/>
                  </a:schemeClr>
                </a:solidFill>
              </a:rPr>
              <a:t>this</a:t>
            </a:r>
            <a:r>
              <a:rPr lang="tr-TR" dirty="0">
                <a:solidFill>
                  <a:schemeClr val="tx1">
                    <a:lumMod val="95000"/>
                    <a:lumOff val="5000"/>
                  </a:schemeClr>
                </a:solidFill>
              </a:rPr>
              <a:t> </a:t>
            </a:r>
            <a:r>
              <a:rPr lang="tr-TR" dirty="0" err="1">
                <a:solidFill>
                  <a:schemeClr val="tx1">
                    <a:lumMod val="95000"/>
                    <a:lumOff val="5000"/>
                  </a:schemeClr>
                </a:solidFill>
              </a:rPr>
              <a:t>task</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often</a:t>
            </a:r>
            <a:r>
              <a:rPr lang="tr-TR" dirty="0">
                <a:solidFill>
                  <a:schemeClr val="tx1">
                    <a:lumMod val="95000"/>
                    <a:lumOff val="5000"/>
                  </a:schemeClr>
                </a:solidFill>
              </a:rPr>
              <a:t> </a:t>
            </a:r>
            <a:r>
              <a:rPr lang="tr-TR" dirty="0" err="1">
                <a:solidFill>
                  <a:schemeClr val="tx1">
                    <a:lumMod val="95000"/>
                    <a:lumOff val="5000"/>
                  </a:schemeClr>
                </a:solidFill>
              </a:rPr>
              <a:t>gather</a:t>
            </a:r>
            <a:r>
              <a:rPr lang="tr-TR" dirty="0">
                <a:solidFill>
                  <a:schemeClr val="tx1">
                    <a:lumMod val="95000"/>
                    <a:lumOff val="5000"/>
                  </a:schemeClr>
                </a:solidFill>
              </a:rPr>
              <a:t> </a:t>
            </a:r>
            <a:r>
              <a:rPr lang="tr-TR" dirty="0" err="1">
                <a:solidFill>
                  <a:schemeClr val="tx1">
                    <a:lumMod val="95000"/>
                    <a:lumOff val="5000"/>
                  </a:schemeClr>
                </a:solidFill>
              </a:rPr>
              <a:t>performance</a:t>
            </a:r>
            <a:r>
              <a:rPr lang="tr-TR" dirty="0">
                <a:solidFill>
                  <a:schemeClr val="tx1">
                    <a:lumMod val="95000"/>
                    <a:lumOff val="5000"/>
                  </a:schemeClr>
                </a:solidFill>
              </a:rPr>
              <a:t> </a:t>
            </a:r>
            <a:r>
              <a:rPr lang="tr-TR" dirty="0" err="1">
                <a:solidFill>
                  <a:schemeClr val="tx1">
                    <a:lumMod val="95000"/>
                    <a:lumOff val="5000"/>
                  </a:schemeClr>
                </a:solidFill>
              </a:rPr>
              <a:t>metrics</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owners</a:t>
            </a:r>
            <a:r>
              <a:rPr lang="tr-TR" dirty="0">
                <a:solidFill>
                  <a:schemeClr val="tx1">
                    <a:lumMod val="95000"/>
                    <a:lumOff val="5000"/>
                  </a:schemeClr>
                </a:solidFill>
              </a:rPr>
              <a:t> of </a:t>
            </a:r>
            <a:r>
              <a:rPr lang="tr-TR" dirty="0" err="1">
                <a:solidFill>
                  <a:schemeClr val="tx1">
                    <a:lumMod val="95000"/>
                    <a:lumOff val="5000"/>
                  </a:schemeClr>
                </a:solidFill>
              </a:rPr>
              <a:t>this</a:t>
            </a:r>
            <a:r>
              <a:rPr lang="tr-TR" dirty="0">
                <a:solidFill>
                  <a:schemeClr val="tx1">
                    <a:lumMod val="95000"/>
                    <a:lumOff val="5000"/>
                  </a:schemeClr>
                </a:solidFill>
              </a:rPr>
              <a:t> </a:t>
            </a:r>
            <a:r>
              <a:rPr lang="tr-TR" dirty="0" err="1">
                <a:solidFill>
                  <a:schemeClr val="tx1">
                    <a:lumMod val="95000"/>
                    <a:lumOff val="5000"/>
                  </a:schemeClr>
                </a:solidFill>
              </a:rPr>
              <a:t>task</a:t>
            </a:r>
            <a:r>
              <a:rPr lang="tr-TR" dirty="0">
                <a:solidFill>
                  <a:schemeClr val="tx1">
                    <a:lumMod val="95000"/>
                    <a:lumOff val="5000"/>
                  </a:schemeClr>
                </a:solidFill>
              </a:rPr>
              <a:t> </a:t>
            </a:r>
            <a:r>
              <a:rPr lang="tr-TR" dirty="0" err="1">
                <a:solidFill>
                  <a:schemeClr val="tx1">
                    <a:lumMod val="95000"/>
                    <a:lumOff val="5000"/>
                  </a:schemeClr>
                </a:solidFill>
              </a:rPr>
              <a:t>are</a:t>
            </a:r>
            <a:r>
              <a:rPr lang="tr-TR" dirty="0">
                <a:solidFill>
                  <a:schemeClr val="tx1">
                    <a:lumMod val="95000"/>
                    <a:lumOff val="5000"/>
                  </a:schemeClr>
                </a:solidFill>
              </a:rPr>
              <a:t> </a:t>
            </a:r>
            <a:r>
              <a:rPr lang="tr-TR" dirty="0">
                <a:solidFill>
                  <a:srgbClr val="FF0000"/>
                </a:solidFill>
              </a:rPr>
              <a:t>Berk Muslu </a:t>
            </a:r>
            <a:r>
              <a:rPr lang="tr-TR" dirty="0" err="1">
                <a:solidFill>
                  <a:schemeClr val="tx1">
                    <a:lumMod val="95000"/>
                    <a:lumOff val="5000"/>
                  </a:schemeClr>
                </a:solidFill>
              </a:rPr>
              <a:t>and</a:t>
            </a:r>
            <a:r>
              <a:rPr lang="tr-TR" dirty="0">
                <a:solidFill>
                  <a:srgbClr val="FF0000"/>
                </a:solidFill>
              </a:rPr>
              <a:t> Selçuk Talha Kul.</a:t>
            </a:r>
          </a:p>
          <a:p>
            <a:pPr algn="ctr">
              <a:defRPr>
                <a:solidFill>
                  <a:srgbClr val="FFFFFF"/>
                </a:solidFill>
              </a:defRPr>
            </a:pPr>
            <a:endParaRPr dirty="0"/>
          </a:p>
        </p:txBody>
      </p:sp>
      <p:sp>
        <p:nvSpPr>
          <p:cNvPr id="14" name="Dikdörtgen 7">
            <a:extLst>
              <a:ext uri="{FF2B5EF4-FFF2-40B4-BE49-F238E27FC236}">
                <a16:creationId xmlns:a16="http://schemas.microsoft.com/office/drawing/2014/main" id="{522DE9FB-F4E3-4612-B967-E12D15D27F0A}"/>
              </a:ext>
            </a:extLst>
          </p:cNvPr>
          <p:cNvSpPr/>
          <p:nvPr/>
        </p:nvSpPr>
        <p:spPr>
          <a:xfrm>
            <a:off x="1580141" y="772967"/>
            <a:ext cx="5600576" cy="2177994"/>
          </a:xfrm>
          <a:prstGeom prst="rect">
            <a:avLst/>
          </a:prstGeom>
          <a:gradFill>
            <a:gsLst>
              <a:gs pos="0">
                <a:srgbClr val="88ADC3"/>
              </a:gs>
              <a:gs pos="50000">
                <a:srgbClr val="74A3BE"/>
              </a:gs>
              <a:gs pos="100000">
                <a:srgbClr val="6291AC"/>
              </a:gs>
            </a:gsLst>
            <a:lin ang="5400000"/>
          </a:gradFill>
          <a:ln w="6350">
            <a:solidFill>
              <a:schemeClr val="accent5"/>
            </a:solidFill>
          </a:ln>
        </p:spPr>
        <p:txBody>
          <a:bodyPr lIns="45719" rIns="45719" anchor="ctr"/>
          <a:lstStyle/>
          <a:p>
            <a:pPr algn="ctr">
              <a:defRPr>
                <a:solidFill>
                  <a:srgbClr val="FFFFFF"/>
                </a:solidFill>
              </a:defRPr>
            </a:pPr>
            <a:r>
              <a:rPr lang="tr-TR" b="1" dirty="0" smtClean="0">
                <a:solidFill>
                  <a:srgbClr val="FF0000"/>
                </a:solidFill>
              </a:rPr>
              <a:t/>
            </a:r>
            <a:br>
              <a:rPr lang="tr-TR" b="1" dirty="0" smtClean="0">
                <a:solidFill>
                  <a:srgbClr val="FF0000"/>
                </a:solidFill>
              </a:rPr>
            </a:br>
            <a:r>
              <a:rPr lang="tr-TR" b="1" dirty="0" err="1" smtClean="0">
                <a:solidFill>
                  <a:srgbClr val="FF0000"/>
                </a:solidFill>
              </a:rPr>
              <a:t>Tool</a:t>
            </a:r>
            <a:r>
              <a:rPr lang="tr-TR" b="1" dirty="0" smtClean="0">
                <a:solidFill>
                  <a:srgbClr val="FF0000"/>
                </a:solidFill>
              </a:rPr>
              <a:t> </a:t>
            </a:r>
            <a:r>
              <a:rPr lang="tr-TR" b="1" dirty="0" err="1">
                <a:solidFill>
                  <a:srgbClr val="FF0000"/>
                </a:solidFill>
              </a:rPr>
              <a:t>Specialist</a:t>
            </a:r>
            <a:r>
              <a:rPr lang="tr-TR" b="1" dirty="0">
                <a:solidFill>
                  <a:srgbClr val="FF0000"/>
                </a:solidFill>
              </a:rPr>
              <a:t>:</a:t>
            </a:r>
            <a:r>
              <a:rPr lang="tr-TR" dirty="0">
                <a:solidFill>
                  <a:srgbClr val="FF0000"/>
                </a:solidFill>
              </a:rPr>
              <a:t> </a:t>
            </a:r>
            <a:r>
              <a:rPr lang="tr-TR" dirty="0">
                <a:solidFill>
                  <a:schemeClr val="tx1">
                    <a:lumMod val="95000"/>
                    <a:lumOff val="5000"/>
                  </a:schemeClr>
                </a:solidFill>
              </a:rPr>
              <a:t>Tool </a:t>
            </a:r>
            <a:r>
              <a:rPr lang="tr-TR" dirty="0" err="1">
                <a:solidFill>
                  <a:schemeClr val="tx1">
                    <a:lumMod val="95000"/>
                    <a:lumOff val="5000"/>
                  </a:schemeClr>
                </a:solidFill>
              </a:rPr>
              <a:t>specialist</a:t>
            </a:r>
            <a:r>
              <a:rPr lang="tr-TR" dirty="0">
                <a:solidFill>
                  <a:schemeClr val="tx1">
                    <a:lumMod val="95000"/>
                    <a:lumOff val="5000"/>
                  </a:schemeClr>
                </a:solidFill>
              </a:rPr>
              <a:t> is </a:t>
            </a:r>
            <a:r>
              <a:rPr lang="tr-TR" dirty="0" err="1">
                <a:solidFill>
                  <a:schemeClr val="tx1">
                    <a:lumMod val="95000"/>
                    <a:lumOff val="5000"/>
                  </a:schemeClr>
                </a:solidFill>
              </a:rPr>
              <a:t>responsible</a:t>
            </a:r>
            <a:r>
              <a:rPr lang="tr-TR" dirty="0">
                <a:solidFill>
                  <a:schemeClr val="tx1">
                    <a:lumMod val="95000"/>
                    <a:lumOff val="5000"/>
                  </a:schemeClr>
                </a:solidFill>
              </a:rPr>
              <a:t> </a:t>
            </a:r>
            <a:r>
              <a:rPr lang="tr-TR" dirty="0" err="1">
                <a:solidFill>
                  <a:schemeClr val="tx1">
                    <a:lumMod val="95000"/>
                    <a:lumOff val="5000"/>
                  </a:schemeClr>
                </a:solidFill>
              </a:rPr>
              <a:t>for</a:t>
            </a:r>
            <a:r>
              <a:rPr lang="tr-TR" dirty="0">
                <a:solidFill>
                  <a:schemeClr val="tx1">
                    <a:lumMod val="95000"/>
                    <a:lumOff val="5000"/>
                  </a:schemeClr>
                </a:solidFill>
              </a:rPr>
              <a:t> </a:t>
            </a:r>
            <a:r>
              <a:rPr lang="tr-TR" dirty="0" err="1">
                <a:solidFill>
                  <a:schemeClr val="tx1">
                    <a:lumMod val="95000"/>
                    <a:lumOff val="5000"/>
                  </a:schemeClr>
                </a:solidFill>
              </a:rPr>
              <a:t>understanding</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troubleshooting</a:t>
            </a:r>
            <a:r>
              <a:rPr lang="tr-TR" dirty="0">
                <a:solidFill>
                  <a:schemeClr val="tx1">
                    <a:lumMod val="95000"/>
                    <a:lumOff val="5000"/>
                  </a:schemeClr>
                </a:solidFill>
              </a:rPr>
              <a:t> </a:t>
            </a:r>
            <a:r>
              <a:rPr lang="tr-TR" dirty="0" err="1">
                <a:solidFill>
                  <a:schemeClr val="tx1">
                    <a:lumMod val="95000"/>
                    <a:lumOff val="5000"/>
                  </a:schemeClr>
                </a:solidFill>
              </a:rPr>
              <a:t>possibly</a:t>
            </a:r>
            <a:r>
              <a:rPr lang="tr-TR" dirty="0">
                <a:solidFill>
                  <a:schemeClr val="tx1">
                    <a:lumMod val="95000"/>
                    <a:lumOff val="5000"/>
                  </a:schemeClr>
                </a:solidFill>
              </a:rPr>
              <a:t> </a:t>
            </a:r>
            <a:r>
              <a:rPr lang="tr-TR" dirty="0" err="1">
                <a:solidFill>
                  <a:schemeClr val="tx1">
                    <a:lumMod val="95000"/>
                    <a:lumOff val="5000"/>
                  </a:schemeClr>
                </a:solidFill>
              </a:rPr>
              <a:t>complex</a:t>
            </a:r>
            <a:r>
              <a:rPr lang="tr-TR" dirty="0">
                <a:solidFill>
                  <a:schemeClr val="tx1">
                    <a:lumMod val="95000"/>
                    <a:lumOff val="5000"/>
                  </a:schemeClr>
                </a:solidFill>
              </a:rPr>
              <a:t> software </a:t>
            </a:r>
            <a:r>
              <a:rPr lang="tr-TR" dirty="0" err="1">
                <a:solidFill>
                  <a:schemeClr val="tx1">
                    <a:lumMod val="95000"/>
                    <a:lumOff val="5000"/>
                  </a:schemeClr>
                </a:solidFill>
              </a:rPr>
              <a:t>installation</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configuration</a:t>
            </a:r>
            <a:r>
              <a:rPr lang="tr-TR" dirty="0">
                <a:solidFill>
                  <a:schemeClr val="tx1">
                    <a:lumMod val="95000"/>
                    <a:lumOff val="5000"/>
                  </a:schemeClr>
                </a:solidFill>
              </a:rPr>
              <a:t>, </a:t>
            </a:r>
            <a:r>
              <a:rPr lang="tr-TR" dirty="0" err="1">
                <a:solidFill>
                  <a:schemeClr val="tx1">
                    <a:lumMod val="95000"/>
                    <a:lumOff val="5000"/>
                  </a:schemeClr>
                </a:solidFill>
              </a:rPr>
              <a:t>producing</a:t>
            </a:r>
            <a:r>
              <a:rPr lang="tr-TR" dirty="0">
                <a:solidFill>
                  <a:schemeClr val="tx1">
                    <a:lumMod val="95000"/>
                    <a:lumOff val="5000"/>
                  </a:schemeClr>
                </a:solidFill>
              </a:rPr>
              <a:t>, </a:t>
            </a:r>
            <a:r>
              <a:rPr lang="tr-TR" dirty="0" err="1">
                <a:solidFill>
                  <a:schemeClr val="tx1">
                    <a:lumMod val="95000"/>
                    <a:lumOff val="5000"/>
                  </a:schemeClr>
                </a:solidFill>
              </a:rPr>
              <a:t>distributing</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explaining</a:t>
            </a:r>
            <a:r>
              <a:rPr lang="tr-TR" dirty="0">
                <a:solidFill>
                  <a:schemeClr val="tx1">
                    <a:lumMod val="95000"/>
                    <a:lumOff val="5000"/>
                  </a:schemeClr>
                </a:solidFill>
              </a:rPr>
              <a:t> </a:t>
            </a:r>
            <a:r>
              <a:rPr lang="tr-TR" dirty="0" err="1">
                <a:solidFill>
                  <a:schemeClr val="tx1">
                    <a:lumMod val="95000"/>
                    <a:lumOff val="5000"/>
                  </a:schemeClr>
                </a:solidFill>
              </a:rPr>
              <a:t>user</a:t>
            </a:r>
            <a:r>
              <a:rPr lang="tr-TR" dirty="0">
                <a:solidFill>
                  <a:schemeClr val="tx1">
                    <a:lumMod val="95000"/>
                    <a:lumOff val="5000"/>
                  </a:schemeClr>
                </a:solidFill>
              </a:rPr>
              <a:t> </a:t>
            </a:r>
            <a:r>
              <a:rPr lang="tr-TR" dirty="0" err="1">
                <a:solidFill>
                  <a:schemeClr val="tx1">
                    <a:lumMod val="95000"/>
                    <a:lumOff val="5000"/>
                  </a:schemeClr>
                </a:solidFill>
              </a:rPr>
              <a:t>information</a:t>
            </a:r>
            <a:r>
              <a:rPr lang="tr-TR" dirty="0">
                <a:solidFill>
                  <a:schemeClr val="tx1">
                    <a:lumMod val="95000"/>
                    <a:lumOff val="5000"/>
                  </a:schemeClr>
                </a:solidFill>
              </a:rPr>
              <a:t> </a:t>
            </a:r>
            <a:r>
              <a:rPr lang="tr-TR" dirty="0" err="1">
                <a:solidFill>
                  <a:schemeClr val="tx1">
                    <a:lumMod val="95000"/>
                    <a:lumOff val="5000"/>
                  </a:schemeClr>
                </a:solidFill>
              </a:rPr>
              <a:t>about</a:t>
            </a:r>
            <a:r>
              <a:rPr lang="tr-TR" dirty="0">
                <a:solidFill>
                  <a:schemeClr val="tx1">
                    <a:lumMod val="95000"/>
                    <a:lumOff val="5000"/>
                  </a:schemeClr>
                </a:solidFill>
              </a:rPr>
              <a:t> software </a:t>
            </a:r>
            <a:r>
              <a:rPr lang="tr-TR" dirty="0" err="1">
                <a:solidFill>
                  <a:schemeClr val="tx1">
                    <a:lumMod val="95000"/>
                    <a:lumOff val="5000"/>
                  </a:schemeClr>
                </a:solidFill>
              </a:rPr>
              <a:t>tools</a:t>
            </a:r>
            <a:r>
              <a:rPr lang="tr-TR" dirty="0">
                <a:solidFill>
                  <a:schemeClr val="tx1">
                    <a:lumMod val="95000"/>
                    <a:lumOff val="5000"/>
                  </a:schemeClr>
                </a:solidFill>
              </a:rPr>
              <a:t>, </a:t>
            </a:r>
            <a:r>
              <a:rPr lang="tr-TR" dirty="0" err="1">
                <a:solidFill>
                  <a:schemeClr val="tx1">
                    <a:lumMod val="95000"/>
                    <a:lumOff val="5000"/>
                  </a:schemeClr>
                </a:solidFill>
              </a:rPr>
              <a:t>reacting</a:t>
            </a:r>
            <a:r>
              <a:rPr lang="tr-TR" dirty="0">
                <a:solidFill>
                  <a:schemeClr val="tx1">
                    <a:lumMod val="95000"/>
                    <a:lumOff val="5000"/>
                  </a:schemeClr>
                </a:solidFill>
              </a:rPr>
              <a:t> </a:t>
            </a:r>
            <a:r>
              <a:rPr lang="tr-TR" dirty="0" err="1">
                <a:solidFill>
                  <a:schemeClr val="tx1">
                    <a:lumMod val="95000"/>
                    <a:lumOff val="5000"/>
                  </a:schemeClr>
                </a:solidFill>
              </a:rPr>
              <a:t>to</a:t>
            </a:r>
            <a:r>
              <a:rPr lang="tr-TR" dirty="0">
                <a:solidFill>
                  <a:schemeClr val="tx1">
                    <a:lumMod val="95000"/>
                    <a:lumOff val="5000"/>
                  </a:schemeClr>
                </a:solidFill>
              </a:rPr>
              <a:t> </a:t>
            </a:r>
            <a:r>
              <a:rPr lang="tr-TR" dirty="0" err="1">
                <a:solidFill>
                  <a:schemeClr val="tx1">
                    <a:lumMod val="95000"/>
                    <a:lumOff val="5000"/>
                  </a:schemeClr>
                </a:solidFill>
              </a:rPr>
              <a:t>critical</a:t>
            </a:r>
            <a:r>
              <a:rPr lang="tr-TR" dirty="0">
                <a:solidFill>
                  <a:schemeClr val="tx1">
                    <a:lumMod val="95000"/>
                    <a:lumOff val="5000"/>
                  </a:schemeClr>
                </a:solidFill>
              </a:rPr>
              <a:t> </a:t>
            </a:r>
            <a:r>
              <a:rPr lang="tr-TR" dirty="0" err="1">
                <a:solidFill>
                  <a:schemeClr val="tx1">
                    <a:lumMod val="95000"/>
                    <a:lumOff val="5000"/>
                  </a:schemeClr>
                </a:solidFill>
              </a:rPr>
              <a:t>and</a:t>
            </a:r>
            <a:r>
              <a:rPr lang="tr-TR" dirty="0">
                <a:solidFill>
                  <a:schemeClr val="tx1">
                    <a:lumMod val="95000"/>
                    <a:lumOff val="5000"/>
                  </a:schemeClr>
                </a:solidFill>
              </a:rPr>
              <a:t> </a:t>
            </a:r>
            <a:r>
              <a:rPr lang="tr-TR" dirty="0" err="1">
                <a:solidFill>
                  <a:schemeClr val="tx1">
                    <a:lumMod val="95000"/>
                    <a:lumOff val="5000"/>
                  </a:schemeClr>
                </a:solidFill>
              </a:rPr>
              <a:t>stressful</a:t>
            </a:r>
            <a:r>
              <a:rPr lang="tr-TR" dirty="0">
                <a:solidFill>
                  <a:schemeClr val="tx1">
                    <a:lumMod val="95000"/>
                    <a:lumOff val="5000"/>
                  </a:schemeClr>
                </a:solidFill>
              </a:rPr>
              <a:t> software </a:t>
            </a:r>
            <a:r>
              <a:rPr lang="tr-TR" dirty="0" err="1">
                <a:solidFill>
                  <a:schemeClr val="tx1">
                    <a:lumMod val="95000"/>
                    <a:lumOff val="5000"/>
                  </a:schemeClr>
                </a:solidFill>
              </a:rPr>
              <a:t>problems</a:t>
            </a:r>
            <a:r>
              <a:rPr lang="tr-TR" dirty="0">
                <a:solidFill>
                  <a:schemeClr val="tx1">
                    <a:lumMod val="95000"/>
                    <a:lumOff val="5000"/>
                  </a:schemeClr>
                </a:solidFill>
              </a:rPr>
              <a:t> on </a:t>
            </a:r>
            <a:r>
              <a:rPr lang="tr-TR" dirty="0" err="1">
                <a:solidFill>
                  <a:schemeClr val="tx1">
                    <a:lumMod val="95000"/>
                    <a:lumOff val="5000"/>
                  </a:schemeClr>
                </a:solidFill>
              </a:rPr>
              <a:t>short</a:t>
            </a:r>
            <a:r>
              <a:rPr lang="tr-TR" dirty="0">
                <a:solidFill>
                  <a:schemeClr val="tx1">
                    <a:lumMod val="95000"/>
                    <a:lumOff val="5000"/>
                  </a:schemeClr>
                </a:solidFill>
              </a:rPr>
              <a:t> </a:t>
            </a:r>
            <a:r>
              <a:rPr lang="tr-TR" dirty="0" err="1">
                <a:solidFill>
                  <a:schemeClr val="tx1">
                    <a:lumMod val="95000"/>
                    <a:lumOff val="5000"/>
                  </a:schemeClr>
                </a:solidFill>
              </a:rPr>
              <a:t>notice</a:t>
            </a:r>
            <a:r>
              <a:rPr lang="tr-TR" dirty="0">
                <a:solidFill>
                  <a:schemeClr val="tx1">
                    <a:lumMod val="95000"/>
                    <a:lumOff val="5000"/>
                  </a:schemeClr>
                </a:solidFill>
              </a:rPr>
              <a:t>. </a:t>
            </a:r>
            <a:r>
              <a:rPr lang="tr-TR" dirty="0" err="1">
                <a:solidFill>
                  <a:schemeClr val="tx1">
                    <a:lumMod val="95000"/>
                    <a:lumOff val="5000"/>
                  </a:schemeClr>
                </a:solidFill>
              </a:rPr>
              <a:t>The</a:t>
            </a:r>
            <a:r>
              <a:rPr lang="tr-TR" dirty="0">
                <a:solidFill>
                  <a:schemeClr val="tx1">
                    <a:lumMod val="95000"/>
                    <a:lumOff val="5000"/>
                  </a:schemeClr>
                </a:solidFill>
              </a:rPr>
              <a:t> </a:t>
            </a:r>
            <a:r>
              <a:rPr lang="tr-TR" dirty="0" err="1">
                <a:solidFill>
                  <a:schemeClr val="tx1">
                    <a:lumMod val="95000"/>
                    <a:lumOff val="5000"/>
                  </a:schemeClr>
                </a:solidFill>
              </a:rPr>
              <a:t>owner</a:t>
            </a:r>
            <a:r>
              <a:rPr lang="tr-TR" dirty="0">
                <a:solidFill>
                  <a:schemeClr val="tx1">
                    <a:lumMod val="95000"/>
                    <a:lumOff val="5000"/>
                  </a:schemeClr>
                </a:solidFill>
              </a:rPr>
              <a:t> of </a:t>
            </a:r>
            <a:r>
              <a:rPr lang="tr-TR" dirty="0" err="1">
                <a:solidFill>
                  <a:schemeClr val="tx1">
                    <a:lumMod val="95000"/>
                    <a:lumOff val="5000"/>
                  </a:schemeClr>
                </a:solidFill>
              </a:rPr>
              <a:t>this</a:t>
            </a:r>
            <a:r>
              <a:rPr lang="tr-TR" dirty="0">
                <a:solidFill>
                  <a:schemeClr val="tx1">
                    <a:lumMod val="95000"/>
                    <a:lumOff val="5000"/>
                  </a:schemeClr>
                </a:solidFill>
              </a:rPr>
              <a:t> </a:t>
            </a:r>
            <a:r>
              <a:rPr lang="tr-TR" dirty="0" err="1">
                <a:solidFill>
                  <a:schemeClr val="tx1">
                    <a:lumMod val="95000"/>
                    <a:lumOff val="5000"/>
                  </a:schemeClr>
                </a:solidFill>
              </a:rPr>
              <a:t>task</a:t>
            </a:r>
            <a:r>
              <a:rPr lang="tr-TR" dirty="0">
                <a:solidFill>
                  <a:schemeClr val="tx1">
                    <a:lumMod val="95000"/>
                    <a:lumOff val="5000"/>
                  </a:schemeClr>
                </a:solidFill>
              </a:rPr>
              <a:t> </a:t>
            </a:r>
            <a:r>
              <a:rPr lang="tr-TR" dirty="0" smtClean="0">
                <a:solidFill>
                  <a:schemeClr val="tx1">
                    <a:lumMod val="95000"/>
                    <a:lumOff val="5000"/>
                  </a:schemeClr>
                </a:solidFill>
              </a:rPr>
              <a:t>is</a:t>
            </a:r>
            <a:r>
              <a:rPr lang="tr-TR" dirty="0" smtClean="0">
                <a:solidFill>
                  <a:srgbClr val="FF0000"/>
                </a:solidFill>
              </a:rPr>
              <a:t> </a:t>
            </a:r>
            <a:r>
              <a:rPr lang="tr-TR" dirty="0">
                <a:solidFill>
                  <a:srgbClr val="FF0000"/>
                </a:solidFill>
              </a:rPr>
              <a:t>Selçuk Talha Kul.</a:t>
            </a:r>
          </a:p>
          <a:p>
            <a:pPr algn="ctr">
              <a:defRPr>
                <a:solidFill>
                  <a:srgbClr val="FFFFFF"/>
                </a:solidFill>
              </a:defRPr>
            </a:pPr>
            <a:endParaRPr dirty="0"/>
          </a:p>
        </p:txBody>
      </p:sp>
      <p:pic>
        <p:nvPicPr>
          <p:cNvPr id="3" name="Resim 2" descr="çizim içeren bir resim&#10;&#10;Açıklama otomatik olarak oluşturuldu">
            <a:extLst>
              <a:ext uri="{FF2B5EF4-FFF2-40B4-BE49-F238E27FC236}">
                <a16:creationId xmlns:a16="http://schemas.microsoft.com/office/drawing/2014/main" id="{75AC372D-F1FD-4D80-AE51-493C7412D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98348"/>
            <a:ext cx="1905266" cy="1905266"/>
          </a:xfrm>
          <a:prstGeom prst="rect">
            <a:avLst/>
          </a:prstGeom>
        </p:spPr>
      </p:pic>
      <p:sp>
        <p:nvSpPr>
          <p:cNvPr id="8" name="Dikdörtgen 7">
            <a:extLst>
              <a:ext uri="{FF2B5EF4-FFF2-40B4-BE49-F238E27FC236}">
                <a16:creationId xmlns:a16="http://schemas.microsoft.com/office/drawing/2014/main" id="{522DE9FB-F4E3-4612-B967-E12D15D27F0A}"/>
              </a:ext>
            </a:extLst>
          </p:cNvPr>
          <p:cNvSpPr/>
          <p:nvPr/>
        </p:nvSpPr>
        <p:spPr>
          <a:xfrm>
            <a:off x="7593955" y="772967"/>
            <a:ext cx="3814386" cy="2177994"/>
          </a:xfrm>
          <a:prstGeom prst="rect">
            <a:avLst/>
          </a:prstGeom>
          <a:gradFill>
            <a:gsLst>
              <a:gs pos="0">
                <a:srgbClr val="88ADC3"/>
              </a:gs>
              <a:gs pos="50000">
                <a:srgbClr val="74A3BE"/>
              </a:gs>
              <a:gs pos="100000">
                <a:srgbClr val="6291AC"/>
              </a:gs>
            </a:gsLst>
            <a:lin ang="5400000"/>
          </a:gradFill>
          <a:ln w="6350">
            <a:solidFill>
              <a:schemeClr val="accent5"/>
            </a:solidFill>
          </a:ln>
        </p:spPr>
        <p:txBody>
          <a:bodyPr lIns="45719" rIns="45719" anchor="ctr"/>
          <a:lstStyle/>
          <a:p>
            <a:pPr algn="ctr">
              <a:defRPr>
                <a:solidFill>
                  <a:srgbClr val="FFFFFF"/>
                </a:solidFill>
              </a:defRPr>
            </a:pPr>
            <a:r>
              <a:rPr lang="tr-TR" b="1">
                <a:solidFill>
                  <a:srgbClr val="FF0000"/>
                </a:solidFill>
              </a:rPr>
              <a:t>Coder:</a:t>
            </a:r>
            <a:r>
              <a:rPr lang="tr-TR"/>
              <a:t> </a:t>
            </a:r>
            <a:r>
              <a:rPr lang="tr-TR">
                <a:solidFill>
                  <a:schemeClr val="tx1">
                    <a:lumMod val="95000"/>
                    <a:lumOff val="5000"/>
                  </a:schemeClr>
                </a:solidFill>
              </a:rPr>
              <a:t>Coder is responsible for understanding design documentation, system architecture and design decisions, coding, knowledge and understanding of development environment. The owner of this task is </a:t>
            </a:r>
            <a:r>
              <a:rPr lang="tr-TR">
                <a:solidFill>
                  <a:srgbClr val="FF0000"/>
                </a:solidFill>
              </a:rPr>
              <a:t>Berk Muslu.</a:t>
            </a:r>
            <a:endParaRPr lang="tr-TR" dirty="0">
              <a:solidFill>
                <a:srgbClr val="FF0000"/>
              </a:solidFill>
            </a:endParaRPr>
          </a:p>
        </p:txBody>
      </p:sp>
    </p:spTree>
    <p:extLst>
      <p:ext uri="{BB962C8B-B14F-4D97-AF65-F5344CB8AC3E}">
        <p14:creationId xmlns:p14="http://schemas.microsoft.com/office/powerpoint/2010/main" val="25201658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3" name="Rectangle 24">
            <a:extLst>
              <a:ext uri="{FF2B5EF4-FFF2-40B4-BE49-F238E27FC236}">
                <a16:creationId xmlns:a16="http://schemas.microsoft.com/office/drawing/2014/main" id="{F659138C-74A1-445B-848C-3608AE871A9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44" name="Group 26">
            <a:extLst>
              <a:ext uri="{FF2B5EF4-FFF2-40B4-BE49-F238E27FC236}">
                <a16:creationId xmlns:a16="http://schemas.microsoft.com/office/drawing/2014/main" id="{7DFD7409-66D7-4C9C-B528-E79EB64A4D3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28" name="Freeform 6">
              <a:extLst>
                <a:ext uri="{FF2B5EF4-FFF2-40B4-BE49-F238E27FC236}">
                  <a16:creationId xmlns:a16="http://schemas.microsoft.com/office/drawing/2014/main" id="{87990EF0-5F6F-4FE3-AA65-8968AF2DF8A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45" name="Freeform 7">
              <a:extLst>
                <a:ext uri="{FF2B5EF4-FFF2-40B4-BE49-F238E27FC236}">
                  <a16:creationId xmlns:a16="http://schemas.microsoft.com/office/drawing/2014/main" id="{D78F7598-94C7-46E9-8B2A-CB44A0F2526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0" name="Freeform 12">
              <a:extLst>
                <a:ext uri="{FF2B5EF4-FFF2-40B4-BE49-F238E27FC236}">
                  <a16:creationId xmlns:a16="http://schemas.microsoft.com/office/drawing/2014/main" id="{99D2CBB1-072D-4875-B7D7-CADB0ABF30E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46" name="Freeform 13">
              <a:extLst>
                <a:ext uri="{FF2B5EF4-FFF2-40B4-BE49-F238E27FC236}">
                  <a16:creationId xmlns:a16="http://schemas.microsoft.com/office/drawing/2014/main" id="{58F600B4-EE22-4BA5-A764-9D80C335C3A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32" name="Freeform 14">
              <a:extLst>
                <a:ext uri="{FF2B5EF4-FFF2-40B4-BE49-F238E27FC236}">
                  <a16:creationId xmlns:a16="http://schemas.microsoft.com/office/drawing/2014/main" id="{1E8DAD02-2B30-48A9-ACE0-2E919309187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47" name="Freeform 15">
              <a:extLst>
                <a:ext uri="{FF2B5EF4-FFF2-40B4-BE49-F238E27FC236}">
                  <a16:creationId xmlns:a16="http://schemas.microsoft.com/office/drawing/2014/main" id="{F8F76B12-142C-41AF-B239-F414ABCFA26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48" name="Rectangle 34">
            <a:extLst>
              <a:ext uri="{FF2B5EF4-FFF2-40B4-BE49-F238E27FC236}">
                <a16:creationId xmlns:a16="http://schemas.microsoft.com/office/drawing/2014/main" id="{225F4217-4021-45A0-812B-398F9A7A93F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79E986E-1DF1-49C3-BB33-877E6BDD0CDF}"/>
              </a:ext>
            </a:extLst>
          </p:cNvPr>
          <p:cNvSpPr>
            <a:spLocks noGrp="1"/>
          </p:cNvSpPr>
          <p:nvPr>
            <p:ph type="title"/>
          </p:nvPr>
        </p:nvSpPr>
        <p:spPr>
          <a:xfrm>
            <a:off x="1189702" y="1261872"/>
            <a:ext cx="3145536" cy="4334256"/>
          </a:xfrm>
        </p:spPr>
        <p:txBody>
          <a:bodyPr>
            <a:normAutofit/>
          </a:bodyPr>
          <a:lstStyle/>
          <a:p>
            <a:pPr algn="r"/>
            <a:r>
              <a:rPr lang="tr-TR" sz="3600" dirty="0"/>
              <a:t>WHO CAN USE FAST JOURNEY?</a:t>
            </a:r>
          </a:p>
        </p:txBody>
      </p:sp>
      <p:cxnSp>
        <p:nvCxnSpPr>
          <p:cNvPr id="49" name="Straight Connector 36">
            <a:extLst>
              <a:ext uri="{FF2B5EF4-FFF2-40B4-BE49-F238E27FC236}">
                <a16:creationId xmlns:a16="http://schemas.microsoft.com/office/drawing/2014/main" id="{486F4EBC-E415-40E4-A8BA-BA66F0B632CB}"/>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B7DFBEB4-1179-4BBB-98E5-F30B200C8FFD}"/>
              </a:ext>
            </a:extLst>
          </p:cNvPr>
          <p:cNvSpPr>
            <a:spLocks noGrp="1"/>
          </p:cNvSpPr>
          <p:nvPr>
            <p:ph idx="1"/>
          </p:nvPr>
        </p:nvSpPr>
        <p:spPr>
          <a:xfrm>
            <a:off x="5007932" y="1261873"/>
            <a:ext cx="5951013" cy="4449422"/>
          </a:xfrm>
        </p:spPr>
        <p:txBody>
          <a:bodyPr>
            <a:normAutofit/>
          </a:bodyPr>
          <a:lstStyle/>
          <a:p>
            <a:r>
              <a:rPr lang="tr-TR" sz="2000" dirty="0"/>
              <a:t>FAST JOURNEY</a:t>
            </a:r>
            <a:r>
              <a:rPr lang="en-US" sz="2000" dirty="0"/>
              <a:t> is very helpful for tourists and travelers. Everybody can use this app easily because the design is basic and understandable.</a:t>
            </a:r>
            <a:endParaRPr lang="tr-TR" sz="2000" dirty="0"/>
          </a:p>
          <a:p>
            <a:endParaRPr lang="en-US" sz="2000" dirty="0"/>
          </a:p>
          <a:p>
            <a:r>
              <a:rPr lang="en-US" sz="2000" dirty="0"/>
              <a:t>Also, thanks to the coupon points earned while using the application, the users of the application have fun. And sometimes, thanks to the sweepstakes made by our company, we try to make our online users happy.</a:t>
            </a:r>
            <a:endParaRPr lang="tr-TR" sz="2000" dirty="0"/>
          </a:p>
        </p:txBody>
      </p:sp>
      <p:pic>
        <p:nvPicPr>
          <p:cNvPr id="5" name="Resim 4" descr="çizim içeren bir resim&#10;&#10;Açıklama otomatik olarak oluşturuldu">
            <a:extLst>
              <a:ext uri="{FF2B5EF4-FFF2-40B4-BE49-F238E27FC236}">
                <a16:creationId xmlns:a16="http://schemas.microsoft.com/office/drawing/2014/main" id="{89855D91-8AC1-4CCD-B6DA-9C8609BEF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5220" y="4801754"/>
            <a:ext cx="1905266" cy="1905266"/>
          </a:xfrm>
          <a:prstGeom prst="rect">
            <a:avLst/>
          </a:prstGeom>
        </p:spPr>
      </p:pic>
    </p:spTree>
    <p:extLst>
      <p:ext uri="{BB962C8B-B14F-4D97-AF65-F5344CB8AC3E}">
        <p14:creationId xmlns:p14="http://schemas.microsoft.com/office/powerpoint/2010/main" val="13228499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48D661B-BAEA-42B3-BEDB-13E01DBA4A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BD2573B-33EA-4868-BD57-87246A078C3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Başlık 1">
            <a:extLst>
              <a:ext uri="{FF2B5EF4-FFF2-40B4-BE49-F238E27FC236}">
                <a16:creationId xmlns:a16="http://schemas.microsoft.com/office/drawing/2014/main" id="{3DA5CEA2-E605-4957-BAD1-ECC136F3762B}"/>
              </a:ext>
            </a:extLst>
          </p:cNvPr>
          <p:cNvSpPr>
            <a:spLocks noGrp="1"/>
          </p:cNvSpPr>
          <p:nvPr>
            <p:ph type="title"/>
          </p:nvPr>
        </p:nvSpPr>
        <p:spPr>
          <a:xfrm>
            <a:off x="535021" y="685800"/>
            <a:ext cx="2639962" cy="5105400"/>
          </a:xfrm>
        </p:spPr>
        <p:txBody>
          <a:bodyPr>
            <a:normAutofit/>
          </a:bodyPr>
          <a:lstStyle/>
          <a:p>
            <a:r>
              <a:rPr lang="en-US" dirty="0">
                <a:solidFill>
                  <a:srgbClr val="FFFFFF"/>
                </a:solidFill>
              </a:rPr>
              <a:t>Why </a:t>
            </a:r>
            <a:r>
              <a:rPr lang="tr-TR" dirty="0">
                <a:solidFill>
                  <a:srgbClr val="FFFFFF"/>
                </a:solidFill>
              </a:rPr>
              <a:t>S</a:t>
            </a:r>
            <a:r>
              <a:rPr lang="en-US" dirty="0" err="1">
                <a:solidFill>
                  <a:srgbClr val="FFFFFF"/>
                </a:solidFill>
              </a:rPr>
              <a:t>hould</a:t>
            </a:r>
            <a:r>
              <a:rPr lang="en-US" dirty="0">
                <a:solidFill>
                  <a:srgbClr val="FFFFFF"/>
                </a:solidFill>
              </a:rPr>
              <a:t> </a:t>
            </a:r>
            <a:r>
              <a:rPr lang="tr-TR" dirty="0">
                <a:solidFill>
                  <a:srgbClr val="FFFFFF"/>
                </a:solidFill>
              </a:rPr>
              <a:t>P</a:t>
            </a:r>
            <a:r>
              <a:rPr lang="en-US" dirty="0" err="1">
                <a:solidFill>
                  <a:srgbClr val="FFFFFF"/>
                </a:solidFill>
              </a:rPr>
              <a:t>eople</a:t>
            </a:r>
            <a:r>
              <a:rPr lang="en-US" dirty="0">
                <a:solidFill>
                  <a:srgbClr val="FFFFFF"/>
                </a:solidFill>
              </a:rPr>
              <a:t> </a:t>
            </a:r>
            <a:r>
              <a:rPr lang="tr-TR" dirty="0">
                <a:solidFill>
                  <a:srgbClr val="FFFFFF"/>
                </a:solidFill>
              </a:rPr>
              <a:t>C</a:t>
            </a:r>
            <a:r>
              <a:rPr lang="en-US" dirty="0" err="1">
                <a:solidFill>
                  <a:srgbClr val="FFFFFF"/>
                </a:solidFill>
              </a:rPr>
              <a:t>hoose</a:t>
            </a:r>
            <a:r>
              <a:rPr lang="en-US" dirty="0">
                <a:solidFill>
                  <a:srgbClr val="FFFFFF"/>
                </a:solidFill>
              </a:rPr>
              <a:t> </a:t>
            </a:r>
            <a:r>
              <a:rPr lang="tr-TR" dirty="0">
                <a:solidFill>
                  <a:srgbClr val="FFFFFF"/>
                </a:solidFill>
              </a:rPr>
              <a:t>U</a:t>
            </a:r>
            <a:r>
              <a:rPr lang="en-US" dirty="0">
                <a:solidFill>
                  <a:srgbClr val="FFFFFF"/>
                </a:solidFill>
              </a:rPr>
              <a:t>s?</a:t>
            </a:r>
            <a:endParaRPr lang="tr-TR" dirty="0">
              <a:solidFill>
                <a:srgbClr val="FFFFFF"/>
              </a:solidFill>
            </a:endParaRPr>
          </a:p>
        </p:txBody>
      </p:sp>
      <p:grpSp>
        <p:nvGrpSpPr>
          <p:cNvPr id="17" name="Group 16">
            <a:extLst>
              <a:ext uri="{FF2B5EF4-FFF2-40B4-BE49-F238E27FC236}">
                <a16:creationId xmlns:a16="http://schemas.microsoft.com/office/drawing/2014/main" id="{2262EED4-6AA0-4E32-99BF-EC6023E862D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8" name="Freeform 6">
              <a:extLst>
                <a:ext uri="{FF2B5EF4-FFF2-40B4-BE49-F238E27FC236}">
                  <a16:creationId xmlns:a16="http://schemas.microsoft.com/office/drawing/2014/main" id="{187BD93B-D7D8-48E9-A408-63B05280F8B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9" name="Freeform 7">
              <a:extLst>
                <a:ext uri="{FF2B5EF4-FFF2-40B4-BE49-F238E27FC236}">
                  <a16:creationId xmlns:a16="http://schemas.microsoft.com/office/drawing/2014/main" id="{F1828682-B626-46A2-929D-B464FFAB3AB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0" name="Freeform 8">
              <a:extLst>
                <a:ext uri="{FF2B5EF4-FFF2-40B4-BE49-F238E27FC236}">
                  <a16:creationId xmlns:a16="http://schemas.microsoft.com/office/drawing/2014/main" id="{276D976C-0C91-4A9D-AB86-D8F3C00F1DF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1" name="Freeform 9">
              <a:extLst>
                <a:ext uri="{FF2B5EF4-FFF2-40B4-BE49-F238E27FC236}">
                  <a16:creationId xmlns:a16="http://schemas.microsoft.com/office/drawing/2014/main" id="{AF11B071-D1F5-45C3-808F-25505CF1962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2" name="Freeform 10">
              <a:extLst>
                <a:ext uri="{FF2B5EF4-FFF2-40B4-BE49-F238E27FC236}">
                  <a16:creationId xmlns:a16="http://schemas.microsoft.com/office/drawing/2014/main" id="{4D2DF285-724E-413F-A89A-E9014EAF0DB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3" name="Freeform 11">
              <a:extLst>
                <a:ext uri="{FF2B5EF4-FFF2-40B4-BE49-F238E27FC236}">
                  <a16:creationId xmlns:a16="http://schemas.microsoft.com/office/drawing/2014/main" id="{5305AB29-3364-4389-A321-44024BF2144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8" name="İçerik Yer Tutucusu 5">
            <a:extLst>
              <a:ext uri="{FF2B5EF4-FFF2-40B4-BE49-F238E27FC236}">
                <a16:creationId xmlns:a16="http://schemas.microsoft.com/office/drawing/2014/main" id="{F196C8E8-B293-4A5E-B9D5-64CD213D3056}"/>
              </a:ext>
            </a:extLst>
          </p:cNvPr>
          <p:cNvGraphicFramePr>
            <a:graphicFrameLocks noGrp="1"/>
          </p:cNvGraphicFramePr>
          <p:nvPr>
            <p:ph idx="1"/>
            <p:extLst>
              <p:ext uri="{D42A27DB-BD31-4B8C-83A1-F6EECF244321}">
                <p14:modId xmlns:p14="http://schemas.microsoft.com/office/powerpoint/2010/main" val="271252931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Resim 8" descr="çizim içeren bir resim&#10;&#10;Açıklama otomatik olarak oluşturuldu">
            <a:extLst>
              <a:ext uri="{FF2B5EF4-FFF2-40B4-BE49-F238E27FC236}">
                <a16:creationId xmlns:a16="http://schemas.microsoft.com/office/drawing/2014/main" id="{6D8619C0-0531-4DE8-B978-D19B5DE603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96" y="5210872"/>
            <a:ext cx="1905266" cy="1905266"/>
          </a:xfrm>
          <a:prstGeom prst="rect">
            <a:avLst/>
          </a:prstGeom>
        </p:spPr>
      </p:pic>
    </p:spTree>
    <p:extLst>
      <p:ext uri="{BB962C8B-B14F-4D97-AF65-F5344CB8AC3E}">
        <p14:creationId xmlns:p14="http://schemas.microsoft.com/office/powerpoint/2010/main" val="3108209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79F213-51C2-42E5-A917-142526CC671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descr="açık hava, doğa, dağ, tepe içeren bir resim&#10;&#10;Açıklama otomatik olarak oluşturuldu">
            <a:extLst>
              <a:ext uri="{FF2B5EF4-FFF2-40B4-BE49-F238E27FC236}">
                <a16:creationId xmlns:a16="http://schemas.microsoft.com/office/drawing/2014/main" id="{6FA049DA-F632-49BB-B2A9-EA3DB71940DB}"/>
              </a:ext>
            </a:extLst>
          </p:cNvPr>
          <p:cNvPicPr>
            <a:picLocks noChangeAspect="1"/>
          </p:cNvPicPr>
          <p:nvPr/>
        </p:nvPicPr>
        <p:blipFill rotWithShape="1">
          <a:blip r:embed="rId3">
            <a:extLst>
              <a:ext uri="{28A0092B-C50C-407E-A947-70E740481C1C}">
                <a14:useLocalDpi xmlns:a14="http://schemas.microsoft.com/office/drawing/2010/main" val="0"/>
              </a:ext>
            </a:extLst>
          </a:blip>
          <a:srcRect t="31818" r="9091"/>
          <a:stretch/>
        </p:blipFill>
        <p:spPr>
          <a:xfrm>
            <a:off x="20" y="10"/>
            <a:ext cx="12191980" cy="6857990"/>
          </a:xfrm>
          <a:prstGeom prst="rect">
            <a:avLst/>
          </a:prstGeom>
        </p:spPr>
      </p:pic>
      <p:sp>
        <p:nvSpPr>
          <p:cNvPr id="12" name="Freeform 15">
            <a:extLst>
              <a:ext uri="{FF2B5EF4-FFF2-40B4-BE49-F238E27FC236}">
                <a16:creationId xmlns:a16="http://schemas.microsoft.com/office/drawing/2014/main" id="{C478AE16-9FFE-40EC-B81F-FAD67DA860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933" y="-16933"/>
            <a:ext cx="9491133" cy="6883400"/>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9203266 w 9203266"/>
              <a:gd name="connsiteY0" fmla="*/ 16933 h 6883400"/>
              <a:gd name="connsiteX1" fmla="*/ 4783666 w 9203266"/>
              <a:gd name="connsiteY1" fmla="*/ 2573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203266"/>
              <a:gd name="connsiteY0" fmla="*/ 16933 h 6883400"/>
              <a:gd name="connsiteX1" fmla="*/ 8339666 w 9203266"/>
              <a:gd name="connsiteY1" fmla="*/ 5240866 h 6883400"/>
              <a:gd name="connsiteX2" fmla="*/ 7340600 w 9203266"/>
              <a:gd name="connsiteY2" fmla="*/ 6874933 h 6883400"/>
              <a:gd name="connsiteX3" fmla="*/ 0 w 9203266"/>
              <a:gd name="connsiteY3" fmla="*/ 6883400 h 6883400"/>
              <a:gd name="connsiteX4" fmla="*/ 8466 w 9203266"/>
              <a:gd name="connsiteY4" fmla="*/ 0 h 6883400"/>
              <a:gd name="connsiteX5" fmla="*/ 9203266 w 9203266"/>
              <a:gd name="connsiteY5" fmla="*/ 16933 h 6883400"/>
              <a:gd name="connsiteX0" fmla="*/ 9203266 w 9491133"/>
              <a:gd name="connsiteY0" fmla="*/ 16933 h 6883400"/>
              <a:gd name="connsiteX1" fmla="*/ 8339666 w 9491133"/>
              <a:gd name="connsiteY1" fmla="*/ 5240866 h 6883400"/>
              <a:gd name="connsiteX2" fmla="*/ 9491133 w 9491133"/>
              <a:gd name="connsiteY2" fmla="*/ 6883400 h 6883400"/>
              <a:gd name="connsiteX3" fmla="*/ 0 w 9491133"/>
              <a:gd name="connsiteY3" fmla="*/ 6883400 h 6883400"/>
              <a:gd name="connsiteX4" fmla="*/ 8466 w 9491133"/>
              <a:gd name="connsiteY4" fmla="*/ 0 h 6883400"/>
              <a:gd name="connsiteX5" fmla="*/ 9203266 w 9491133"/>
              <a:gd name="connsiteY5" fmla="*/ 16933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1133" h="6883400">
                <a:moveTo>
                  <a:pt x="9203266" y="16933"/>
                </a:moveTo>
                <a:lnTo>
                  <a:pt x="8339666" y="5240866"/>
                </a:lnTo>
                <a:lnTo>
                  <a:pt x="9491133" y="6883400"/>
                </a:lnTo>
                <a:lnTo>
                  <a:pt x="0" y="6883400"/>
                </a:lnTo>
                <a:lnTo>
                  <a:pt x="8466" y="0"/>
                </a:lnTo>
                <a:lnTo>
                  <a:pt x="9203266" y="16933"/>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666E8C3-4E6C-4BA1-8831-3FAFCD88AE60}"/>
              </a:ext>
            </a:extLst>
          </p:cNvPr>
          <p:cNvSpPr>
            <a:spLocks noGrp="1"/>
          </p:cNvSpPr>
          <p:nvPr>
            <p:ph type="title"/>
          </p:nvPr>
        </p:nvSpPr>
        <p:spPr>
          <a:xfrm>
            <a:off x="685800" y="685800"/>
            <a:ext cx="7391400" cy="1176867"/>
          </a:xfrm>
        </p:spPr>
        <p:txBody>
          <a:bodyPr>
            <a:normAutofit/>
          </a:bodyPr>
          <a:lstStyle/>
          <a:p>
            <a:pPr>
              <a:lnSpc>
                <a:spcPct val="90000"/>
              </a:lnSpc>
            </a:pPr>
            <a:r>
              <a:rPr lang="en-US" sz="3700">
                <a:solidFill>
                  <a:schemeClr val="bg1"/>
                </a:solidFill>
              </a:rPr>
              <a:t>WHY DID WE CREATE</a:t>
            </a:r>
            <a:r>
              <a:rPr lang="tr-TR" sz="3700">
                <a:solidFill>
                  <a:schemeClr val="bg1"/>
                </a:solidFill>
              </a:rPr>
              <a:t> FAST JOURNEY</a:t>
            </a:r>
            <a:r>
              <a:rPr lang="en-US" sz="3700">
                <a:solidFill>
                  <a:schemeClr val="bg1"/>
                </a:solidFill>
              </a:rPr>
              <a:t>?</a:t>
            </a:r>
            <a:endParaRPr lang="tr-TR" sz="3700">
              <a:solidFill>
                <a:schemeClr val="bg1"/>
              </a:solidFill>
            </a:endParaRPr>
          </a:p>
        </p:txBody>
      </p:sp>
      <p:sp>
        <p:nvSpPr>
          <p:cNvPr id="3" name="İçerik Yer Tutucusu 2">
            <a:extLst>
              <a:ext uri="{FF2B5EF4-FFF2-40B4-BE49-F238E27FC236}">
                <a16:creationId xmlns:a16="http://schemas.microsoft.com/office/drawing/2014/main" id="{D51798AE-1E23-41A9-8F11-8D63C3FBB761}"/>
              </a:ext>
            </a:extLst>
          </p:cNvPr>
          <p:cNvSpPr>
            <a:spLocks noGrp="1"/>
          </p:cNvSpPr>
          <p:nvPr>
            <p:ph idx="1"/>
          </p:nvPr>
        </p:nvSpPr>
        <p:spPr>
          <a:xfrm>
            <a:off x="685799" y="1888067"/>
            <a:ext cx="7391401" cy="3970866"/>
          </a:xfrm>
        </p:spPr>
        <p:txBody>
          <a:bodyPr>
            <a:normAutofit/>
          </a:bodyPr>
          <a:lstStyle/>
          <a:p>
            <a:r>
              <a:rPr lang="tr-TR" dirty="0">
                <a:solidFill>
                  <a:schemeClr val="bg1"/>
                </a:solidFill>
              </a:rPr>
              <a:t>B</a:t>
            </a:r>
            <a:r>
              <a:rPr lang="en-US" dirty="0" err="1">
                <a:solidFill>
                  <a:schemeClr val="bg1"/>
                </a:solidFill>
              </a:rPr>
              <a:t>ecause</a:t>
            </a:r>
            <a:r>
              <a:rPr lang="en-US" dirty="0">
                <a:solidFill>
                  <a:schemeClr val="bg1"/>
                </a:solidFill>
              </a:rPr>
              <a:t> we created special surveys about people using other apps, and we identified some of the issues they complained about and worked on them</a:t>
            </a:r>
            <a:r>
              <a:rPr lang="tr-TR" dirty="0">
                <a:solidFill>
                  <a:schemeClr val="bg1"/>
                </a:solidFill>
              </a:rPr>
              <a:t> s</a:t>
            </a:r>
            <a:r>
              <a:rPr lang="en-US" dirty="0" err="1">
                <a:solidFill>
                  <a:schemeClr val="bg1"/>
                </a:solidFill>
              </a:rPr>
              <a:t>uch</a:t>
            </a:r>
            <a:r>
              <a:rPr lang="en-US" dirty="0">
                <a:solidFill>
                  <a:schemeClr val="bg1"/>
                </a:solidFill>
              </a:rPr>
              <a:t> as purchase troubles, </a:t>
            </a:r>
            <a:r>
              <a:rPr lang="tr-TR" dirty="0">
                <a:solidFill>
                  <a:schemeClr val="bg1"/>
                </a:solidFill>
              </a:rPr>
              <a:t>s</a:t>
            </a:r>
            <a:r>
              <a:rPr lang="en-US" dirty="0">
                <a:solidFill>
                  <a:schemeClr val="bg1"/>
                </a:solidFill>
              </a:rPr>
              <a:t>low loading, etc.</a:t>
            </a:r>
            <a:endParaRPr lang="tr-TR" dirty="0">
              <a:solidFill>
                <a:schemeClr val="bg1"/>
              </a:solidFill>
            </a:endParaRPr>
          </a:p>
        </p:txBody>
      </p:sp>
      <p:grpSp>
        <p:nvGrpSpPr>
          <p:cNvPr id="14" name="Group 13">
            <a:extLst>
              <a:ext uri="{FF2B5EF4-FFF2-40B4-BE49-F238E27FC236}">
                <a16:creationId xmlns:a16="http://schemas.microsoft.com/office/drawing/2014/main" id="{2C58EF69-4C86-43C8-B9E3-778544933C04}"/>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05812" y="0"/>
            <a:ext cx="2436813" cy="6858001"/>
            <a:chOff x="1320800" y="0"/>
            <a:chExt cx="2436813" cy="6858001"/>
          </a:xfrm>
        </p:grpSpPr>
        <p:sp>
          <p:nvSpPr>
            <p:cNvPr id="15" name="Freeform 6">
              <a:extLst>
                <a:ext uri="{FF2B5EF4-FFF2-40B4-BE49-F238E27FC236}">
                  <a16:creationId xmlns:a16="http://schemas.microsoft.com/office/drawing/2014/main" id="{28004C51-9993-4F72-9444-208E14F42B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9F45FB11-2D69-4F70-8B60-23B0C6B2857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5ABA6996-5C50-49CC-A2C8-F43FD5838CA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54A0AA5F-216D-445A-8C9D-44B6B48264B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7DED650F-020C-4B0D-928D-3B70398376B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B1EE80AC-E4F7-497F-AE0B-96084F03C0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7" name="Resim 6" descr="çizim içeren bir resim&#10;&#10;Açıklama otomatik olarak oluşturuldu">
            <a:extLst>
              <a:ext uri="{FF2B5EF4-FFF2-40B4-BE49-F238E27FC236}">
                <a16:creationId xmlns:a16="http://schemas.microsoft.com/office/drawing/2014/main" id="{FD5ACD0C-3F38-4851-A8A3-EB7D3E460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472" y="5119554"/>
            <a:ext cx="1905266" cy="1905266"/>
          </a:xfrm>
          <a:prstGeom prst="rect">
            <a:avLst/>
          </a:prstGeom>
        </p:spPr>
      </p:pic>
    </p:spTree>
    <p:extLst>
      <p:ext uri="{BB962C8B-B14F-4D97-AF65-F5344CB8AC3E}">
        <p14:creationId xmlns:p14="http://schemas.microsoft.com/office/powerpoint/2010/main" val="269218374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aks">
  <a:themeElements>
    <a:clrScheme name="Paralaks">
      <a:dk1>
        <a:sysClr val="windowText" lastClr="000000"/>
      </a:dk1>
      <a:lt1>
        <a:sysClr val="window" lastClr="FFFFFF"/>
      </a:lt1>
      <a:dk2>
        <a:srgbClr val="212121"/>
      </a:dk2>
      <a:lt2>
        <a:srgbClr val="CDD0D1"/>
      </a:lt2>
      <a:accent1>
        <a:srgbClr val="8BB434"/>
      </a:accent1>
      <a:accent2>
        <a:srgbClr val="33A583"/>
      </a:accent2>
      <a:accent3>
        <a:srgbClr val="3594B4"/>
      </a:accent3>
      <a:accent4>
        <a:srgbClr val="6063B4"/>
      </a:accent4>
      <a:accent5>
        <a:srgbClr val="D35731"/>
      </a:accent5>
      <a:accent6>
        <a:srgbClr val="EBAC4B"/>
      </a:accent6>
      <a:hlink>
        <a:srgbClr val="65AD30"/>
      </a:hlink>
      <a:folHlink>
        <a:srgbClr val="8ED25B"/>
      </a:folHlink>
    </a:clrScheme>
    <a:fontScheme name="Paralaks">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aks">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1A9F9826-882C-40B9-8F38-5A3B8CFD196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1434</Words>
  <Application>Microsoft Office PowerPoint</Application>
  <PresentationFormat>Geniş ekran</PresentationFormat>
  <Paragraphs>118</Paragraphs>
  <Slides>38</Slides>
  <Notes>2</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38</vt:i4>
      </vt:variant>
    </vt:vector>
  </HeadingPairs>
  <TitlesOfParts>
    <vt:vector size="44" baseType="lpstr">
      <vt:lpstr>Arial</vt:lpstr>
      <vt:lpstr>Arial Black</vt:lpstr>
      <vt:lpstr>Calibri</vt:lpstr>
      <vt:lpstr>Corbel</vt:lpstr>
      <vt:lpstr>Franklin Gothic Book</vt:lpstr>
      <vt:lpstr>Paralaks</vt:lpstr>
      <vt:lpstr>FAST JOURNEY</vt:lpstr>
      <vt:lpstr>THIS IS THE SPECIAL LOGO WE DESIGNED</vt:lpstr>
      <vt:lpstr>WHAT IS THE FAST JOURNEY ?</vt:lpstr>
      <vt:lpstr>WHO ARE WE ?</vt:lpstr>
      <vt:lpstr>PROJECT STAFFING</vt:lpstr>
      <vt:lpstr>PROJECT STAFFING</vt:lpstr>
      <vt:lpstr>WHO CAN USE FAST JOURNEY?</vt:lpstr>
      <vt:lpstr>Why Should People Choose Us?</vt:lpstr>
      <vt:lpstr>WHY DID WE CREATE FAST JOURNEY?</vt:lpstr>
      <vt:lpstr>What Is The Dream and Goal of This Company?</vt:lpstr>
      <vt:lpstr>What Will We Do To Reach You?</vt:lpstr>
      <vt:lpstr>PowerPoint Sunusu</vt:lpstr>
      <vt:lpstr>Functional Requirements </vt:lpstr>
      <vt:lpstr>Non-Functional Requirements</vt:lpstr>
      <vt:lpstr>PowerPoint Sunusu</vt:lpstr>
      <vt:lpstr>SOFTWARE PROCESS MODEL</vt:lpstr>
      <vt:lpstr>PowerPoint Sunusu</vt:lpstr>
      <vt:lpstr>PowerPoint Sunusu</vt:lpstr>
      <vt:lpstr>SCHEDULE AND EFFORT</vt:lpstr>
      <vt:lpstr>MEASUREMENTS</vt:lpstr>
      <vt:lpstr>PROJECT RISKS</vt:lpstr>
      <vt:lpstr> Likelihood Rank</vt:lpstr>
      <vt:lpstr>Impact Rank</vt:lpstr>
      <vt:lpstr>Combined Rank</vt:lpstr>
      <vt:lpstr>SOFTWARE TOOLS</vt:lpstr>
      <vt:lpstr>SOFTWARE TOOLS</vt:lpstr>
      <vt:lpstr>SOFTWARE TOOLS</vt:lpstr>
      <vt:lpstr>PROJECT NEEDS</vt:lpstr>
      <vt:lpstr>PowerPoint Sunusu</vt:lpstr>
      <vt:lpstr>Support Needs</vt:lpstr>
      <vt:lpstr>GRAPHICAL USER INTERFACES</vt:lpstr>
      <vt:lpstr>GRAPHICAL USER INTERFACES</vt:lpstr>
      <vt:lpstr>GRAPHICAL USER INTERFACES</vt:lpstr>
      <vt:lpstr>GRAPHICAL USER INTERFACES</vt:lpstr>
      <vt:lpstr>GRAPHICAL USER INTERFACES</vt:lpstr>
      <vt:lpstr>GRAPHICAL USER INTERFACES</vt:lpstr>
      <vt:lpstr>Did You See?</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JOURNEY</dc:title>
  <dc:creator>Neslihan Özgün</dc:creator>
  <cp:lastModifiedBy>ronaldinho424</cp:lastModifiedBy>
  <cp:revision>14</cp:revision>
  <dcterms:created xsi:type="dcterms:W3CDTF">2020-05-10T14:34:13Z</dcterms:created>
  <dcterms:modified xsi:type="dcterms:W3CDTF">2020-05-11T08:19:34Z</dcterms:modified>
</cp:coreProperties>
</file>